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89" r:id="rId5"/>
    <p:sldId id="290" r:id="rId6"/>
    <p:sldId id="291" r:id="rId7"/>
    <p:sldId id="296" r:id="rId8"/>
    <p:sldId id="259" r:id="rId9"/>
    <p:sldId id="297" r:id="rId10"/>
    <p:sldId id="292" r:id="rId11"/>
    <p:sldId id="272" r:id="rId12"/>
    <p:sldId id="294" r:id="rId13"/>
    <p:sldId id="293" r:id="rId14"/>
    <p:sldId id="295" r:id="rId15"/>
    <p:sldId id="317" r:id="rId16"/>
    <p:sldId id="321" r:id="rId17"/>
    <p:sldId id="322" r:id="rId18"/>
    <p:sldId id="318" r:id="rId19"/>
    <p:sldId id="323" r:id="rId20"/>
    <p:sldId id="319" r:id="rId21"/>
    <p:sldId id="324" r:id="rId22"/>
    <p:sldId id="326" r:id="rId23"/>
    <p:sldId id="315" r:id="rId24"/>
    <p:sldId id="299" r:id="rId25"/>
    <p:sldId id="300" r:id="rId26"/>
    <p:sldId id="301" r:id="rId27"/>
    <p:sldId id="313" r:id="rId28"/>
    <p:sldId id="302" r:id="rId29"/>
    <p:sldId id="309" r:id="rId30"/>
    <p:sldId id="310" r:id="rId31"/>
    <p:sldId id="311" r:id="rId32"/>
    <p:sldId id="312" r:id="rId33"/>
    <p:sldId id="327" r:id="rId34"/>
    <p:sldId id="328" r:id="rId35"/>
    <p:sldId id="331" r:id="rId36"/>
    <p:sldId id="329" r:id="rId37"/>
    <p:sldId id="316" r:id="rId38"/>
    <p:sldId id="325" r:id="rId39"/>
    <p:sldId id="330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  <a:srgbClr val="9966FF"/>
    <a:srgbClr val="CCFFCC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658" autoAdjust="0"/>
  </p:normalViewPr>
  <p:slideViewPr>
    <p:cSldViewPr snapToGrid="0">
      <p:cViewPr varScale="1">
        <p:scale>
          <a:sx n="104" d="100"/>
          <a:sy n="104" d="100"/>
        </p:scale>
        <p:origin x="8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14184-C0D3-4792-9C1C-394D20A760A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E6CDA8D-1954-4133-92EB-6E1C90F50FB6}">
      <dgm:prSet phldrT="[文字]" custT="1"/>
      <dgm:spPr/>
      <dgm:t>
        <a:bodyPr/>
        <a:lstStyle/>
        <a:p>
          <a:pPr algn="l"/>
          <a:r>
            <a:rPr lang="en-US" altLang="zh-TW" sz="2000" dirty="0"/>
            <a:t>Activity 1: </a:t>
          </a:r>
        </a:p>
        <a:p>
          <a:pPr algn="just"/>
          <a:r>
            <a:rPr lang="en-US" altLang="zh-TW" sz="2000" dirty="0"/>
            <a:t>Watch the video clip and fill in the blanks to complete the description of whale sharks.</a:t>
          </a:r>
          <a:endParaRPr lang="zh-TW" altLang="en-US" sz="2000" dirty="0"/>
        </a:p>
      </dgm:t>
    </dgm:pt>
    <dgm:pt modelId="{524E2E10-8FBE-40CE-86EC-DC333A6730F1}" type="parTrans" cxnId="{2EFE781C-7FA1-410F-914C-419E3383ED17}">
      <dgm:prSet/>
      <dgm:spPr/>
      <dgm:t>
        <a:bodyPr/>
        <a:lstStyle/>
        <a:p>
          <a:endParaRPr lang="zh-TW" altLang="en-US" sz="2000"/>
        </a:p>
      </dgm:t>
    </dgm:pt>
    <dgm:pt modelId="{BE59F9FB-6685-498D-A5E0-7E1853D8132B}" type="sibTrans" cxnId="{2EFE781C-7FA1-410F-914C-419E3383ED17}">
      <dgm:prSet/>
      <dgm:spPr/>
      <dgm:t>
        <a:bodyPr/>
        <a:lstStyle/>
        <a:p>
          <a:endParaRPr lang="zh-TW" altLang="en-US" sz="2000"/>
        </a:p>
      </dgm:t>
    </dgm:pt>
    <dgm:pt modelId="{00DE1F11-EA2A-41AE-AA08-E0C525F7A963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altLang="zh-TW" sz="2000" dirty="0"/>
            <a:t>Activity 2: </a:t>
          </a:r>
        </a:p>
        <a:p>
          <a:pPr algn="just"/>
          <a:r>
            <a:rPr lang="en-US" altLang="zh-TW" sz="2000" dirty="0"/>
            <a:t>What is “blast fishing”? Read the part “Glossary” in the reader and find out its meaning. </a:t>
          </a:r>
          <a:endParaRPr lang="zh-TW" altLang="en-US" sz="2000" dirty="0"/>
        </a:p>
      </dgm:t>
    </dgm:pt>
    <dgm:pt modelId="{341367A5-968E-4E7E-8F41-05BEB49E4AA9}" type="parTrans" cxnId="{45739697-EDAB-4CB8-9AA7-4658B3C431EA}">
      <dgm:prSet/>
      <dgm:spPr/>
      <dgm:t>
        <a:bodyPr/>
        <a:lstStyle/>
        <a:p>
          <a:endParaRPr lang="zh-TW" altLang="en-US" sz="2000"/>
        </a:p>
      </dgm:t>
    </dgm:pt>
    <dgm:pt modelId="{154C246C-D544-4CCC-ACD4-91B04C156B9D}" type="sibTrans" cxnId="{45739697-EDAB-4CB8-9AA7-4658B3C431EA}">
      <dgm:prSet/>
      <dgm:spPr/>
      <dgm:t>
        <a:bodyPr/>
        <a:lstStyle/>
        <a:p>
          <a:endParaRPr lang="zh-TW" altLang="en-US" sz="2000"/>
        </a:p>
      </dgm:t>
    </dgm:pt>
    <dgm:pt modelId="{DEAEC2D8-F7C8-4B3C-8B9B-465997F34462}">
      <dgm:prSet phldrT="[文字]" custT="1"/>
      <dgm:spPr>
        <a:solidFill>
          <a:srgbClr val="7030A0"/>
        </a:solidFill>
      </dgm:spPr>
      <dgm:t>
        <a:bodyPr/>
        <a:lstStyle/>
        <a:p>
          <a:pPr algn="l"/>
          <a:r>
            <a:rPr lang="en-US" altLang="zh-TW" sz="2000" i="0" dirty="0"/>
            <a:t>Activity 3: </a:t>
          </a:r>
        </a:p>
        <a:p>
          <a:pPr algn="just"/>
          <a:r>
            <a:rPr lang="en-US" altLang="zh-TW" sz="2000" i="0" dirty="0"/>
            <a:t>How does blast fishing affect our marine life? Watch the video clip and tick its negative impact. </a:t>
          </a:r>
          <a:endParaRPr lang="zh-TW" altLang="en-US" sz="2000" i="0" dirty="0"/>
        </a:p>
      </dgm:t>
    </dgm:pt>
    <dgm:pt modelId="{DB5C4D3B-2DDA-47F7-A714-9593282083E4}" type="parTrans" cxnId="{D381420F-F17D-4F7C-8B23-D9D32576C412}">
      <dgm:prSet/>
      <dgm:spPr/>
      <dgm:t>
        <a:bodyPr/>
        <a:lstStyle/>
        <a:p>
          <a:endParaRPr lang="zh-TW" altLang="en-US" sz="2000"/>
        </a:p>
      </dgm:t>
    </dgm:pt>
    <dgm:pt modelId="{6BBEAC84-C360-43A0-A7E5-E3D846753D5D}" type="sibTrans" cxnId="{D381420F-F17D-4F7C-8B23-D9D32576C412}">
      <dgm:prSet/>
      <dgm:spPr/>
      <dgm:t>
        <a:bodyPr/>
        <a:lstStyle/>
        <a:p>
          <a:endParaRPr lang="zh-TW" altLang="en-US" sz="2000"/>
        </a:p>
      </dgm:t>
    </dgm:pt>
    <dgm:pt modelId="{8924362D-65E4-42C8-80F8-A91AAD954487}" type="pres">
      <dgm:prSet presAssocID="{A5814184-C0D3-4792-9C1C-394D20A760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F8CF47-FED4-4446-A4EA-FEED518BB871}" type="pres">
      <dgm:prSet presAssocID="{BE6CDA8D-1954-4133-92EB-6E1C90F50FB6}" presName="parentLin" presStyleCnt="0"/>
      <dgm:spPr/>
    </dgm:pt>
    <dgm:pt modelId="{16960232-1243-4E89-BBA5-B50E888F5B7C}" type="pres">
      <dgm:prSet presAssocID="{BE6CDA8D-1954-4133-92EB-6E1C90F50FB6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20D2DD8-5593-4F20-8078-EB9C56086E84}" type="pres">
      <dgm:prSet presAssocID="{BE6CDA8D-1954-4133-92EB-6E1C90F50FB6}" presName="parentText" presStyleLbl="node1" presStyleIdx="0" presStyleCnt="3" custScaleX="117499" custScaleY="10979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453C4A-5132-48B4-B69B-A2BF33EA0CB2}" type="pres">
      <dgm:prSet presAssocID="{BE6CDA8D-1954-4133-92EB-6E1C90F50FB6}" presName="negativeSpace" presStyleCnt="0"/>
      <dgm:spPr/>
    </dgm:pt>
    <dgm:pt modelId="{99F75C29-4247-46B1-8034-AAD942F5DC86}" type="pres">
      <dgm:prSet presAssocID="{BE6CDA8D-1954-4133-92EB-6E1C90F50FB6}" presName="childText" presStyleLbl="conFgAcc1" presStyleIdx="0" presStyleCnt="3">
        <dgm:presLayoutVars>
          <dgm:bulletEnabled val="1"/>
        </dgm:presLayoutVars>
      </dgm:prSet>
      <dgm:spPr/>
    </dgm:pt>
    <dgm:pt modelId="{CD57BD4E-7B43-4DED-9C34-A58B496074BA}" type="pres">
      <dgm:prSet presAssocID="{BE59F9FB-6685-498D-A5E0-7E1853D8132B}" presName="spaceBetweenRectangles" presStyleCnt="0"/>
      <dgm:spPr/>
    </dgm:pt>
    <dgm:pt modelId="{7CF49806-A0AE-4D7E-B0C8-10D05C26306F}" type="pres">
      <dgm:prSet presAssocID="{00DE1F11-EA2A-41AE-AA08-E0C525F7A963}" presName="parentLin" presStyleCnt="0"/>
      <dgm:spPr/>
    </dgm:pt>
    <dgm:pt modelId="{73E769BC-27B0-40EF-9BC8-055D4955B7E6}" type="pres">
      <dgm:prSet presAssocID="{00DE1F11-EA2A-41AE-AA08-E0C525F7A96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1F13896-B690-4C47-86DC-F211B9063242}" type="pres">
      <dgm:prSet presAssocID="{00DE1F11-EA2A-41AE-AA08-E0C525F7A963}" presName="parentText" presStyleLbl="node1" presStyleIdx="1" presStyleCnt="3" custScaleX="116925" custScaleY="110222" custLinFactNeighborX="6024" custLinFactNeighborY="-25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3A54B5-FC1D-4D3D-86D4-772F4ABADED4}" type="pres">
      <dgm:prSet presAssocID="{00DE1F11-EA2A-41AE-AA08-E0C525F7A963}" presName="negativeSpace" presStyleCnt="0"/>
      <dgm:spPr/>
    </dgm:pt>
    <dgm:pt modelId="{D1DE5A0F-4A07-4947-9636-C4ABE86CC40C}" type="pres">
      <dgm:prSet presAssocID="{00DE1F11-EA2A-41AE-AA08-E0C525F7A963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FFC000"/>
          </a:solidFill>
        </a:ln>
      </dgm:spPr>
    </dgm:pt>
    <dgm:pt modelId="{0863F547-E988-49B6-A837-2123958D1503}" type="pres">
      <dgm:prSet presAssocID="{154C246C-D544-4CCC-ACD4-91B04C156B9D}" presName="spaceBetweenRectangles" presStyleCnt="0"/>
      <dgm:spPr/>
    </dgm:pt>
    <dgm:pt modelId="{4D731DAF-C00B-4CFE-8459-4D44C370C0AE}" type="pres">
      <dgm:prSet presAssocID="{DEAEC2D8-F7C8-4B3C-8B9B-465997F34462}" presName="parentLin" presStyleCnt="0"/>
      <dgm:spPr/>
    </dgm:pt>
    <dgm:pt modelId="{A2D4AC3B-5E34-4849-9870-0697BD8D39E0}" type="pres">
      <dgm:prSet presAssocID="{DEAEC2D8-F7C8-4B3C-8B9B-465997F3446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C6EB84A2-733D-4392-9446-B953F496592A}" type="pres">
      <dgm:prSet presAssocID="{DEAEC2D8-F7C8-4B3C-8B9B-465997F34462}" presName="parentText" presStyleLbl="node1" presStyleIdx="2" presStyleCnt="3" custScaleX="118107" custScaleY="11036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EAE976-DA6D-41D6-B6F9-36013DBDB214}" type="pres">
      <dgm:prSet presAssocID="{DEAEC2D8-F7C8-4B3C-8B9B-465997F34462}" presName="negativeSpace" presStyleCnt="0"/>
      <dgm:spPr/>
    </dgm:pt>
    <dgm:pt modelId="{893A7826-4FF0-419A-8F62-91E127E8D374}" type="pres">
      <dgm:prSet presAssocID="{DEAEC2D8-F7C8-4B3C-8B9B-465997F34462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7030A0"/>
          </a:solidFill>
        </a:ln>
      </dgm:spPr>
    </dgm:pt>
  </dgm:ptLst>
  <dgm:cxnLst>
    <dgm:cxn modelId="{38DEEF26-2637-414F-999E-8DEE7E96F644}" type="presOf" srcId="{00DE1F11-EA2A-41AE-AA08-E0C525F7A963}" destId="{41F13896-B690-4C47-86DC-F211B9063242}" srcOrd="1" destOrd="0" presId="urn:microsoft.com/office/officeart/2005/8/layout/list1"/>
    <dgm:cxn modelId="{D381420F-F17D-4F7C-8B23-D9D32576C412}" srcId="{A5814184-C0D3-4792-9C1C-394D20A760AB}" destId="{DEAEC2D8-F7C8-4B3C-8B9B-465997F34462}" srcOrd="2" destOrd="0" parTransId="{DB5C4D3B-2DDA-47F7-A714-9593282083E4}" sibTransId="{6BBEAC84-C360-43A0-A7E5-E3D846753D5D}"/>
    <dgm:cxn modelId="{BE714027-7AFC-478A-8118-F39C5BECCE77}" type="presOf" srcId="{A5814184-C0D3-4792-9C1C-394D20A760AB}" destId="{8924362D-65E4-42C8-80F8-A91AAD954487}" srcOrd="0" destOrd="0" presId="urn:microsoft.com/office/officeart/2005/8/layout/list1"/>
    <dgm:cxn modelId="{2EFE781C-7FA1-410F-914C-419E3383ED17}" srcId="{A5814184-C0D3-4792-9C1C-394D20A760AB}" destId="{BE6CDA8D-1954-4133-92EB-6E1C90F50FB6}" srcOrd="0" destOrd="0" parTransId="{524E2E10-8FBE-40CE-86EC-DC333A6730F1}" sibTransId="{BE59F9FB-6685-498D-A5E0-7E1853D8132B}"/>
    <dgm:cxn modelId="{C0CE88B2-62D8-40ED-BDF5-3FDC807E6AF4}" type="presOf" srcId="{00DE1F11-EA2A-41AE-AA08-E0C525F7A963}" destId="{73E769BC-27B0-40EF-9BC8-055D4955B7E6}" srcOrd="0" destOrd="0" presId="urn:microsoft.com/office/officeart/2005/8/layout/list1"/>
    <dgm:cxn modelId="{45739697-EDAB-4CB8-9AA7-4658B3C431EA}" srcId="{A5814184-C0D3-4792-9C1C-394D20A760AB}" destId="{00DE1F11-EA2A-41AE-AA08-E0C525F7A963}" srcOrd="1" destOrd="0" parTransId="{341367A5-968E-4E7E-8F41-05BEB49E4AA9}" sibTransId="{154C246C-D544-4CCC-ACD4-91B04C156B9D}"/>
    <dgm:cxn modelId="{D3050614-8B7F-4602-A539-8E14F21F994D}" type="presOf" srcId="{DEAEC2D8-F7C8-4B3C-8B9B-465997F34462}" destId="{A2D4AC3B-5E34-4849-9870-0697BD8D39E0}" srcOrd="0" destOrd="0" presId="urn:microsoft.com/office/officeart/2005/8/layout/list1"/>
    <dgm:cxn modelId="{FFDE2795-D900-4CA0-9560-00CCBAB2FB0B}" type="presOf" srcId="{DEAEC2D8-F7C8-4B3C-8B9B-465997F34462}" destId="{C6EB84A2-733D-4392-9446-B953F496592A}" srcOrd="1" destOrd="0" presId="urn:microsoft.com/office/officeart/2005/8/layout/list1"/>
    <dgm:cxn modelId="{D83B68C0-A554-4FC6-AAFD-94D408D4BDD0}" type="presOf" srcId="{BE6CDA8D-1954-4133-92EB-6E1C90F50FB6}" destId="{16960232-1243-4E89-BBA5-B50E888F5B7C}" srcOrd="0" destOrd="0" presId="urn:microsoft.com/office/officeart/2005/8/layout/list1"/>
    <dgm:cxn modelId="{768FB0CF-CF2B-4389-9E1A-FC40F94A4015}" type="presOf" srcId="{BE6CDA8D-1954-4133-92EB-6E1C90F50FB6}" destId="{420D2DD8-5593-4F20-8078-EB9C56086E84}" srcOrd="1" destOrd="0" presId="urn:microsoft.com/office/officeart/2005/8/layout/list1"/>
    <dgm:cxn modelId="{C2ADDA45-0D00-481C-B4FA-664E744E0373}" type="presParOf" srcId="{8924362D-65E4-42C8-80F8-A91AAD954487}" destId="{76F8CF47-FED4-4446-A4EA-FEED518BB871}" srcOrd="0" destOrd="0" presId="urn:microsoft.com/office/officeart/2005/8/layout/list1"/>
    <dgm:cxn modelId="{11F15A77-CEFE-4EA6-839F-96797214F66F}" type="presParOf" srcId="{76F8CF47-FED4-4446-A4EA-FEED518BB871}" destId="{16960232-1243-4E89-BBA5-B50E888F5B7C}" srcOrd="0" destOrd="0" presId="urn:microsoft.com/office/officeart/2005/8/layout/list1"/>
    <dgm:cxn modelId="{B2B55B7F-4743-4827-B53F-AE6502235191}" type="presParOf" srcId="{76F8CF47-FED4-4446-A4EA-FEED518BB871}" destId="{420D2DD8-5593-4F20-8078-EB9C56086E84}" srcOrd="1" destOrd="0" presId="urn:microsoft.com/office/officeart/2005/8/layout/list1"/>
    <dgm:cxn modelId="{997C4004-A7B3-4D96-BE49-D4822A080DDC}" type="presParOf" srcId="{8924362D-65E4-42C8-80F8-A91AAD954487}" destId="{09453C4A-5132-48B4-B69B-A2BF33EA0CB2}" srcOrd="1" destOrd="0" presId="urn:microsoft.com/office/officeart/2005/8/layout/list1"/>
    <dgm:cxn modelId="{A438C71F-5322-4C07-948C-E57A254D100B}" type="presParOf" srcId="{8924362D-65E4-42C8-80F8-A91AAD954487}" destId="{99F75C29-4247-46B1-8034-AAD942F5DC86}" srcOrd="2" destOrd="0" presId="urn:microsoft.com/office/officeart/2005/8/layout/list1"/>
    <dgm:cxn modelId="{01CDC998-849A-4325-8EEA-9F7CDE66C643}" type="presParOf" srcId="{8924362D-65E4-42C8-80F8-A91AAD954487}" destId="{CD57BD4E-7B43-4DED-9C34-A58B496074BA}" srcOrd="3" destOrd="0" presId="urn:microsoft.com/office/officeart/2005/8/layout/list1"/>
    <dgm:cxn modelId="{62CD3966-B160-416B-A287-313331B0CB6B}" type="presParOf" srcId="{8924362D-65E4-42C8-80F8-A91AAD954487}" destId="{7CF49806-A0AE-4D7E-B0C8-10D05C26306F}" srcOrd="4" destOrd="0" presId="urn:microsoft.com/office/officeart/2005/8/layout/list1"/>
    <dgm:cxn modelId="{8CF93657-7B8B-4E4A-A842-ADE2CDF6FF82}" type="presParOf" srcId="{7CF49806-A0AE-4D7E-B0C8-10D05C26306F}" destId="{73E769BC-27B0-40EF-9BC8-055D4955B7E6}" srcOrd="0" destOrd="0" presId="urn:microsoft.com/office/officeart/2005/8/layout/list1"/>
    <dgm:cxn modelId="{779D980B-9ECA-4AF0-868D-C4B649AF6272}" type="presParOf" srcId="{7CF49806-A0AE-4D7E-B0C8-10D05C26306F}" destId="{41F13896-B690-4C47-86DC-F211B9063242}" srcOrd="1" destOrd="0" presId="urn:microsoft.com/office/officeart/2005/8/layout/list1"/>
    <dgm:cxn modelId="{176085E7-4E21-4D05-B945-3AD473F15D97}" type="presParOf" srcId="{8924362D-65E4-42C8-80F8-A91AAD954487}" destId="{DA3A54B5-FC1D-4D3D-86D4-772F4ABADED4}" srcOrd="5" destOrd="0" presId="urn:microsoft.com/office/officeart/2005/8/layout/list1"/>
    <dgm:cxn modelId="{CEDFA7EC-4B13-42A3-9FBA-A8EDAF6FF6B6}" type="presParOf" srcId="{8924362D-65E4-42C8-80F8-A91AAD954487}" destId="{D1DE5A0F-4A07-4947-9636-C4ABE86CC40C}" srcOrd="6" destOrd="0" presId="urn:microsoft.com/office/officeart/2005/8/layout/list1"/>
    <dgm:cxn modelId="{44519BCC-2D41-49A1-A5AB-3FCE964BCEB5}" type="presParOf" srcId="{8924362D-65E4-42C8-80F8-A91AAD954487}" destId="{0863F547-E988-49B6-A837-2123958D1503}" srcOrd="7" destOrd="0" presId="urn:microsoft.com/office/officeart/2005/8/layout/list1"/>
    <dgm:cxn modelId="{90436222-E0FF-473D-BD03-5AF45950FD93}" type="presParOf" srcId="{8924362D-65E4-42C8-80F8-A91AAD954487}" destId="{4D731DAF-C00B-4CFE-8459-4D44C370C0AE}" srcOrd="8" destOrd="0" presId="urn:microsoft.com/office/officeart/2005/8/layout/list1"/>
    <dgm:cxn modelId="{AF57AB5F-F15E-49A6-836A-6BEBC875E157}" type="presParOf" srcId="{4D731DAF-C00B-4CFE-8459-4D44C370C0AE}" destId="{A2D4AC3B-5E34-4849-9870-0697BD8D39E0}" srcOrd="0" destOrd="0" presId="urn:microsoft.com/office/officeart/2005/8/layout/list1"/>
    <dgm:cxn modelId="{CB0FEACF-40E7-4489-AC8E-563B8C399488}" type="presParOf" srcId="{4D731DAF-C00B-4CFE-8459-4D44C370C0AE}" destId="{C6EB84A2-733D-4392-9446-B953F496592A}" srcOrd="1" destOrd="0" presId="urn:microsoft.com/office/officeart/2005/8/layout/list1"/>
    <dgm:cxn modelId="{8C23C1F2-B57B-463C-9126-EB721198E84A}" type="presParOf" srcId="{8924362D-65E4-42C8-80F8-A91AAD954487}" destId="{B2EAE976-DA6D-41D6-B6F9-36013DBDB214}" srcOrd="9" destOrd="0" presId="urn:microsoft.com/office/officeart/2005/8/layout/list1"/>
    <dgm:cxn modelId="{36BA2342-7FE5-4E3F-A8DA-C3A9498C1FA7}" type="presParOf" srcId="{8924362D-65E4-42C8-80F8-A91AAD954487}" destId="{893A7826-4FF0-419A-8F62-91E127E8D3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36FFD-EBE1-4135-837A-A99C1D2019FF}" type="doc">
      <dgm:prSet loTypeId="urn:microsoft.com/office/officeart/2005/8/layout/radial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2C66F08-C2A8-4F87-9EE3-AB8EE06A5D6E}">
      <dgm:prSet phldrT="[文字]"/>
      <dgm:spPr/>
      <dgm:t>
        <a:bodyPr/>
        <a:lstStyle/>
        <a:p>
          <a:r>
            <a:rPr lang="en-US" altLang="zh-TW" dirty="0" smtClean="0"/>
            <a:t>Endangered animals</a:t>
          </a:r>
          <a:endParaRPr lang="zh-TW" altLang="en-US" dirty="0"/>
        </a:p>
      </dgm:t>
    </dgm:pt>
    <dgm:pt modelId="{6B18C878-634E-41F9-9BE3-F34888238932}" type="parTrans" cxnId="{587D6CE0-EACC-429E-9B58-CF6874619440}">
      <dgm:prSet/>
      <dgm:spPr/>
      <dgm:t>
        <a:bodyPr/>
        <a:lstStyle/>
        <a:p>
          <a:endParaRPr lang="zh-TW" altLang="en-US"/>
        </a:p>
      </dgm:t>
    </dgm:pt>
    <dgm:pt modelId="{2E33B63B-38AA-464A-A87F-2927C8B83D7C}" type="sibTrans" cxnId="{587D6CE0-EACC-429E-9B58-CF6874619440}">
      <dgm:prSet/>
      <dgm:spPr/>
      <dgm:t>
        <a:bodyPr/>
        <a:lstStyle/>
        <a:p>
          <a:endParaRPr lang="zh-TW" altLang="en-US"/>
        </a:p>
      </dgm:t>
    </dgm:pt>
    <dgm:pt modelId="{D670D3F8-4D0C-4B18-9372-B1BCFC2722F2}">
      <dgm:prSet phldrT="[文字]"/>
      <dgm:spPr/>
      <dgm:t>
        <a:bodyPr/>
        <a:lstStyle/>
        <a:p>
          <a:r>
            <a:rPr lang="en-US" altLang="zh-TW" dirty="0" smtClean="0"/>
            <a:t>Why?</a:t>
          </a:r>
          <a:endParaRPr lang="zh-TW" altLang="en-US" dirty="0"/>
        </a:p>
      </dgm:t>
    </dgm:pt>
    <dgm:pt modelId="{DDB37AFD-0FCA-48B5-ACA0-68705FB0BBDD}" type="parTrans" cxnId="{D0F41D9C-59E1-4CDE-A207-E3532EFAD321}">
      <dgm:prSet/>
      <dgm:spPr/>
      <dgm:t>
        <a:bodyPr/>
        <a:lstStyle/>
        <a:p>
          <a:endParaRPr lang="zh-TW" altLang="en-US"/>
        </a:p>
      </dgm:t>
    </dgm:pt>
    <dgm:pt modelId="{A5ABEDA6-97F4-4AB7-B7B7-1A4170306FCD}" type="sibTrans" cxnId="{D0F41D9C-59E1-4CDE-A207-E3532EFAD321}">
      <dgm:prSet/>
      <dgm:spPr/>
      <dgm:t>
        <a:bodyPr/>
        <a:lstStyle/>
        <a:p>
          <a:endParaRPr lang="zh-TW" altLang="en-US"/>
        </a:p>
      </dgm:t>
    </dgm:pt>
    <dgm:pt modelId="{27F75CC1-5FCB-43A0-8214-14214A8F92E2}">
      <dgm:prSet phldrT="[文字]"/>
      <dgm:spPr/>
      <dgm:t>
        <a:bodyPr/>
        <a:lstStyle/>
        <a:p>
          <a:r>
            <a:rPr lang="en-US" altLang="zh-TW" dirty="0" smtClean="0"/>
            <a:t>How?</a:t>
          </a:r>
          <a:endParaRPr lang="zh-TW" altLang="en-US" dirty="0"/>
        </a:p>
      </dgm:t>
    </dgm:pt>
    <dgm:pt modelId="{95D748C7-A3D7-4654-9568-8CB2BDDDBAF4}" type="parTrans" cxnId="{E02E60E1-23E0-44E8-8BB0-90219EDDA8A9}">
      <dgm:prSet/>
      <dgm:spPr/>
      <dgm:t>
        <a:bodyPr/>
        <a:lstStyle/>
        <a:p>
          <a:endParaRPr lang="zh-TW" altLang="en-US"/>
        </a:p>
      </dgm:t>
    </dgm:pt>
    <dgm:pt modelId="{ABCB19E1-474E-420D-9311-E53085FF0789}" type="sibTrans" cxnId="{E02E60E1-23E0-44E8-8BB0-90219EDDA8A9}">
      <dgm:prSet/>
      <dgm:spPr/>
      <dgm:t>
        <a:bodyPr/>
        <a:lstStyle/>
        <a:p>
          <a:endParaRPr lang="zh-TW" altLang="en-US"/>
        </a:p>
      </dgm:t>
    </dgm:pt>
    <dgm:pt modelId="{49F3A697-A521-4AB0-B856-7AC641A04EA3}">
      <dgm:prSet phldrT="[文字]"/>
      <dgm:spPr/>
      <dgm:t>
        <a:bodyPr/>
        <a:lstStyle/>
        <a:p>
          <a:r>
            <a:rPr lang="en-US" altLang="zh-TW" dirty="0" smtClean="0"/>
            <a:t>What?</a:t>
          </a:r>
          <a:endParaRPr lang="zh-TW" altLang="en-US" dirty="0"/>
        </a:p>
      </dgm:t>
    </dgm:pt>
    <dgm:pt modelId="{C9A5C24E-F27D-4441-B677-C41FA027FFD4}" type="parTrans" cxnId="{FCEA7A1A-9752-46B7-B308-2115C67D4616}">
      <dgm:prSet/>
      <dgm:spPr/>
      <dgm:t>
        <a:bodyPr/>
        <a:lstStyle/>
        <a:p>
          <a:endParaRPr lang="zh-TW" altLang="en-US"/>
        </a:p>
      </dgm:t>
    </dgm:pt>
    <dgm:pt modelId="{830896ED-417D-4214-865F-12727578D1F2}" type="sibTrans" cxnId="{FCEA7A1A-9752-46B7-B308-2115C67D4616}">
      <dgm:prSet/>
      <dgm:spPr/>
      <dgm:t>
        <a:bodyPr/>
        <a:lstStyle/>
        <a:p>
          <a:endParaRPr lang="zh-TW" altLang="en-US"/>
        </a:p>
      </dgm:t>
    </dgm:pt>
    <dgm:pt modelId="{DEB23A3D-CD20-44CC-97F7-32AA3E498BB6}" type="pres">
      <dgm:prSet presAssocID="{C5F36FFD-EBE1-4135-837A-A99C1D2019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7B99757-702F-4663-A661-BF8C04300B4A}" type="pres">
      <dgm:prSet presAssocID="{C5F36FFD-EBE1-4135-837A-A99C1D2019FF}" presName="radial" presStyleCnt="0">
        <dgm:presLayoutVars>
          <dgm:animLvl val="ctr"/>
        </dgm:presLayoutVars>
      </dgm:prSet>
      <dgm:spPr/>
    </dgm:pt>
    <dgm:pt modelId="{BC2635B7-B805-459D-AADA-E415D98503A4}" type="pres">
      <dgm:prSet presAssocID="{42C66F08-C2A8-4F87-9EE3-AB8EE06A5D6E}" presName="centerShape" presStyleLbl="vennNode1" presStyleIdx="0" presStyleCnt="4"/>
      <dgm:spPr/>
      <dgm:t>
        <a:bodyPr/>
        <a:lstStyle/>
        <a:p>
          <a:endParaRPr lang="zh-TW" altLang="en-US"/>
        </a:p>
      </dgm:t>
    </dgm:pt>
    <dgm:pt modelId="{2F7A95CD-A85E-4875-9CC6-F4841B82441E}" type="pres">
      <dgm:prSet presAssocID="{D670D3F8-4D0C-4B18-9372-B1BCFC2722F2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7595AF-706B-42BD-A714-88EBDC2F6D9C}" type="pres">
      <dgm:prSet presAssocID="{27F75CC1-5FCB-43A0-8214-14214A8F92E2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66810A-F277-432D-914A-15D91591F21B}" type="pres">
      <dgm:prSet presAssocID="{49F3A697-A521-4AB0-B856-7AC641A04EA3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8C45A9-83F9-44E0-9BDA-1CBC5B2F9DA8}" type="presOf" srcId="{C5F36FFD-EBE1-4135-837A-A99C1D2019FF}" destId="{DEB23A3D-CD20-44CC-97F7-32AA3E498BB6}" srcOrd="0" destOrd="0" presId="urn:microsoft.com/office/officeart/2005/8/layout/radial3"/>
    <dgm:cxn modelId="{D0F41D9C-59E1-4CDE-A207-E3532EFAD321}" srcId="{42C66F08-C2A8-4F87-9EE3-AB8EE06A5D6E}" destId="{D670D3F8-4D0C-4B18-9372-B1BCFC2722F2}" srcOrd="0" destOrd="0" parTransId="{DDB37AFD-0FCA-48B5-ACA0-68705FB0BBDD}" sibTransId="{A5ABEDA6-97F4-4AB7-B7B7-1A4170306FCD}"/>
    <dgm:cxn modelId="{E5C645BD-AEC7-4CA0-B1B4-32DD07D085BF}" type="presOf" srcId="{D670D3F8-4D0C-4B18-9372-B1BCFC2722F2}" destId="{2F7A95CD-A85E-4875-9CC6-F4841B82441E}" srcOrd="0" destOrd="0" presId="urn:microsoft.com/office/officeart/2005/8/layout/radial3"/>
    <dgm:cxn modelId="{F60CC459-9CAC-4036-907A-1BC7F77E8CC5}" type="presOf" srcId="{42C66F08-C2A8-4F87-9EE3-AB8EE06A5D6E}" destId="{BC2635B7-B805-459D-AADA-E415D98503A4}" srcOrd="0" destOrd="0" presId="urn:microsoft.com/office/officeart/2005/8/layout/radial3"/>
    <dgm:cxn modelId="{E02E60E1-23E0-44E8-8BB0-90219EDDA8A9}" srcId="{42C66F08-C2A8-4F87-9EE3-AB8EE06A5D6E}" destId="{27F75CC1-5FCB-43A0-8214-14214A8F92E2}" srcOrd="1" destOrd="0" parTransId="{95D748C7-A3D7-4654-9568-8CB2BDDDBAF4}" sibTransId="{ABCB19E1-474E-420D-9311-E53085FF0789}"/>
    <dgm:cxn modelId="{FCEA7A1A-9752-46B7-B308-2115C67D4616}" srcId="{42C66F08-C2A8-4F87-9EE3-AB8EE06A5D6E}" destId="{49F3A697-A521-4AB0-B856-7AC641A04EA3}" srcOrd="2" destOrd="0" parTransId="{C9A5C24E-F27D-4441-B677-C41FA027FFD4}" sibTransId="{830896ED-417D-4214-865F-12727578D1F2}"/>
    <dgm:cxn modelId="{E67A0153-322D-4587-9D07-FF6F69D18FFD}" type="presOf" srcId="{27F75CC1-5FCB-43A0-8214-14214A8F92E2}" destId="{287595AF-706B-42BD-A714-88EBDC2F6D9C}" srcOrd="0" destOrd="0" presId="urn:microsoft.com/office/officeart/2005/8/layout/radial3"/>
    <dgm:cxn modelId="{587D6CE0-EACC-429E-9B58-CF6874619440}" srcId="{C5F36FFD-EBE1-4135-837A-A99C1D2019FF}" destId="{42C66F08-C2A8-4F87-9EE3-AB8EE06A5D6E}" srcOrd="0" destOrd="0" parTransId="{6B18C878-634E-41F9-9BE3-F34888238932}" sibTransId="{2E33B63B-38AA-464A-A87F-2927C8B83D7C}"/>
    <dgm:cxn modelId="{9C638BC5-C9FE-4299-8A59-8DB236479698}" type="presOf" srcId="{49F3A697-A521-4AB0-B856-7AC641A04EA3}" destId="{AF66810A-F277-432D-914A-15D91591F21B}" srcOrd="0" destOrd="0" presId="urn:microsoft.com/office/officeart/2005/8/layout/radial3"/>
    <dgm:cxn modelId="{2EFC0E35-4227-4CCD-82DC-BA63CD8B9293}" type="presParOf" srcId="{DEB23A3D-CD20-44CC-97F7-32AA3E498BB6}" destId="{A7B99757-702F-4663-A661-BF8C04300B4A}" srcOrd="0" destOrd="0" presId="urn:microsoft.com/office/officeart/2005/8/layout/radial3"/>
    <dgm:cxn modelId="{69C5697B-FAB7-42D1-B325-857650608D0A}" type="presParOf" srcId="{A7B99757-702F-4663-A661-BF8C04300B4A}" destId="{BC2635B7-B805-459D-AADA-E415D98503A4}" srcOrd="0" destOrd="0" presId="urn:microsoft.com/office/officeart/2005/8/layout/radial3"/>
    <dgm:cxn modelId="{47E42686-F7A1-4A16-B931-EBA23DE26888}" type="presParOf" srcId="{A7B99757-702F-4663-A661-BF8C04300B4A}" destId="{2F7A95CD-A85E-4875-9CC6-F4841B82441E}" srcOrd="1" destOrd="0" presId="urn:microsoft.com/office/officeart/2005/8/layout/radial3"/>
    <dgm:cxn modelId="{F8F33938-F6E5-441F-B474-31220E6436EC}" type="presParOf" srcId="{A7B99757-702F-4663-A661-BF8C04300B4A}" destId="{287595AF-706B-42BD-A714-88EBDC2F6D9C}" srcOrd="2" destOrd="0" presId="urn:microsoft.com/office/officeart/2005/8/layout/radial3"/>
    <dgm:cxn modelId="{D732C35B-69BF-4E01-A892-09251F206FA1}" type="presParOf" srcId="{A7B99757-702F-4663-A661-BF8C04300B4A}" destId="{AF66810A-F277-432D-914A-15D91591F21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36FFD-EBE1-4135-837A-A99C1D2019FF}" type="doc">
      <dgm:prSet loTypeId="urn:microsoft.com/office/officeart/2005/8/layout/radial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2C66F08-C2A8-4F87-9EE3-AB8EE06A5D6E}">
      <dgm:prSet phldrT="[文字]"/>
      <dgm:spPr/>
      <dgm:t>
        <a:bodyPr/>
        <a:lstStyle/>
        <a:p>
          <a:r>
            <a:rPr lang="en-US" altLang="zh-TW" dirty="0" smtClean="0"/>
            <a:t>Pet Care</a:t>
          </a:r>
          <a:endParaRPr lang="zh-TW" altLang="en-US" dirty="0"/>
        </a:p>
      </dgm:t>
    </dgm:pt>
    <dgm:pt modelId="{6B18C878-634E-41F9-9BE3-F34888238932}" type="parTrans" cxnId="{587D6CE0-EACC-429E-9B58-CF6874619440}">
      <dgm:prSet/>
      <dgm:spPr/>
      <dgm:t>
        <a:bodyPr/>
        <a:lstStyle/>
        <a:p>
          <a:endParaRPr lang="zh-TW" altLang="en-US"/>
        </a:p>
      </dgm:t>
    </dgm:pt>
    <dgm:pt modelId="{2E33B63B-38AA-464A-A87F-2927C8B83D7C}" type="sibTrans" cxnId="{587D6CE0-EACC-429E-9B58-CF6874619440}">
      <dgm:prSet/>
      <dgm:spPr/>
      <dgm:t>
        <a:bodyPr/>
        <a:lstStyle/>
        <a:p>
          <a:endParaRPr lang="zh-TW" altLang="en-US"/>
        </a:p>
      </dgm:t>
    </dgm:pt>
    <dgm:pt modelId="{D670D3F8-4D0C-4B18-9372-B1BCFC2722F2}">
      <dgm:prSet phldrT="[文字]"/>
      <dgm:spPr/>
      <dgm:t>
        <a:bodyPr/>
        <a:lstStyle/>
        <a:p>
          <a:r>
            <a:rPr lang="en-US" altLang="zh-TW" dirty="0" smtClean="0"/>
            <a:t>Why?</a:t>
          </a:r>
          <a:endParaRPr lang="zh-TW" altLang="en-US" dirty="0"/>
        </a:p>
      </dgm:t>
    </dgm:pt>
    <dgm:pt modelId="{DDB37AFD-0FCA-48B5-ACA0-68705FB0BBDD}" type="parTrans" cxnId="{D0F41D9C-59E1-4CDE-A207-E3532EFAD321}">
      <dgm:prSet/>
      <dgm:spPr/>
      <dgm:t>
        <a:bodyPr/>
        <a:lstStyle/>
        <a:p>
          <a:endParaRPr lang="zh-TW" altLang="en-US"/>
        </a:p>
      </dgm:t>
    </dgm:pt>
    <dgm:pt modelId="{A5ABEDA6-97F4-4AB7-B7B7-1A4170306FCD}" type="sibTrans" cxnId="{D0F41D9C-59E1-4CDE-A207-E3532EFAD321}">
      <dgm:prSet/>
      <dgm:spPr/>
      <dgm:t>
        <a:bodyPr/>
        <a:lstStyle/>
        <a:p>
          <a:endParaRPr lang="zh-TW" altLang="en-US"/>
        </a:p>
      </dgm:t>
    </dgm:pt>
    <dgm:pt modelId="{27F75CC1-5FCB-43A0-8214-14214A8F92E2}">
      <dgm:prSet phldrT="[文字]"/>
      <dgm:spPr/>
      <dgm:t>
        <a:bodyPr/>
        <a:lstStyle/>
        <a:p>
          <a:r>
            <a:rPr lang="en-US" altLang="zh-TW" dirty="0" smtClean="0"/>
            <a:t>What? </a:t>
          </a:r>
        </a:p>
        <a:p>
          <a:r>
            <a:rPr lang="en-US" altLang="zh-TW" dirty="0" smtClean="0"/>
            <a:t>(One advice)</a:t>
          </a:r>
          <a:endParaRPr lang="zh-TW" altLang="en-US" dirty="0"/>
        </a:p>
      </dgm:t>
    </dgm:pt>
    <dgm:pt modelId="{95D748C7-A3D7-4654-9568-8CB2BDDDBAF4}" type="parTrans" cxnId="{E02E60E1-23E0-44E8-8BB0-90219EDDA8A9}">
      <dgm:prSet/>
      <dgm:spPr/>
      <dgm:t>
        <a:bodyPr/>
        <a:lstStyle/>
        <a:p>
          <a:endParaRPr lang="zh-TW" altLang="en-US"/>
        </a:p>
      </dgm:t>
    </dgm:pt>
    <dgm:pt modelId="{ABCB19E1-474E-420D-9311-E53085FF0789}" type="sibTrans" cxnId="{E02E60E1-23E0-44E8-8BB0-90219EDDA8A9}">
      <dgm:prSet/>
      <dgm:spPr/>
      <dgm:t>
        <a:bodyPr/>
        <a:lstStyle/>
        <a:p>
          <a:endParaRPr lang="zh-TW" altLang="en-US"/>
        </a:p>
      </dgm:t>
    </dgm:pt>
    <dgm:pt modelId="{49F3A697-A521-4AB0-B856-7AC641A04EA3}">
      <dgm:prSet phldrT="[文字]"/>
      <dgm:spPr/>
      <dgm:t>
        <a:bodyPr/>
        <a:lstStyle/>
        <a:p>
          <a:r>
            <a:rPr lang="en-US" altLang="zh-TW" dirty="0" smtClean="0"/>
            <a:t>How?</a:t>
          </a:r>
          <a:endParaRPr lang="zh-TW" altLang="en-US" dirty="0"/>
        </a:p>
      </dgm:t>
    </dgm:pt>
    <dgm:pt modelId="{C9A5C24E-F27D-4441-B677-C41FA027FFD4}" type="parTrans" cxnId="{FCEA7A1A-9752-46B7-B308-2115C67D4616}">
      <dgm:prSet/>
      <dgm:spPr/>
      <dgm:t>
        <a:bodyPr/>
        <a:lstStyle/>
        <a:p>
          <a:endParaRPr lang="zh-TW" altLang="en-US"/>
        </a:p>
      </dgm:t>
    </dgm:pt>
    <dgm:pt modelId="{830896ED-417D-4214-865F-12727578D1F2}" type="sibTrans" cxnId="{FCEA7A1A-9752-46B7-B308-2115C67D4616}">
      <dgm:prSet/>
      <dgm:spPr/>
      <dgm:t>
        <a:bodyPr/>
        <a:lstStyle/>
        <a:p>
          <a:endParaRPr lang="zh-TW" altLang="en-US"/>
        </a:p>
      </dgm:t>
    </dgm:pt>
    <dgm:pt modelId="{DEB23A3D-CD20-44CC-97F7-32AA3E498BB6}" type="pres">
      <dgm:prSet presAssocID="{C5F36FFD-EBE1-4135-837A-A99C1D2019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7B99757-702F-4663-A661-BF8C04300B4A}" type="pres">
      <dgm:prSet presAssocID="{C5F36FFD-EBE1-4135-837A-A99C1D2019FF}" presName="radial" presStyleCnt="0">
        <dgm:presLayoutVars>
          <dgm:animLvl val="ctr"/>
        </dgm:presLayoutVars>
      </dgm:prSet>
      <dgm:spPr/>
    </dgm:pt>
    <dgm:pt modelId="{BC2635B7-B805-459D-AADA-E415D98503A4}" type="pres">
      <dgm:prSet presAssocID="{42C66F08-C2A8-4F87-9EE3-AB8EE06A5D6E}" presName="centerShape" presStyleLbl="vennNode1" presStyleIdx="0" presStyleCnt="4"/>
      <dgm:spPr/>
      <dgm:t>
        <a:bodyPr/>
        <a:lstStyle/>
        <a:p>
          <a:endParaRPr lang="zh-TW" altLang="en-US"/>
        </a:p>
      </dgm:t>
    </dgm:pt>
    <dgm:pt modelId="{2F7A95CD-A85E-4875-9CC6-F4841B82441E}" type="pres">
      <dgm:prSet presAssocID="{D670D3F8-4D0C-4B18-9372-B1BCFC2722F2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7595AF-706B-42BD-A714-88EBDC2F6D9C}" type="pres">
      <dgm:prSet presAssocID="{27F75CC1-5FCB-43A0-8214-14214A8F92E2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66810A-F277-432D-914A-15D91591F21B}" type="pres">
      <dgm:prSet presAssocID="{49F3A697-A521-4AB0-B856-7AC641A04EA3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8C45A9-83F9-44E0-9BDA-1CBC5B2F9DA8}" type="presOf" srcId="{C5F36FFD-EBE1-4135-837A-A99C1D2019FF}" destId="{DEB23A3D-CD20-44CC-97F7-32AA3E498BB6}" srcOrd="0" destOrd="0" presId="urn:microsoft.com/office/officeart/2005/8/layout/radial3"/>
    <dgm:cxn modelId="{D0F41D9C-59E1-4CDE-A207-E3532EFAD321}" srcId="{42C66F08-C2A8-4F87-9EE3-AB8EE06A5D6E}" destId="{D670D3F8-4D0C-4B18-9372-B1BCFC2722F2}" srcOrd="0" destOrd="0" parTransId="{DDB37AFD-0FCA-48B5-ACA0-68705FB0BBDD}" sibTransId="{A5ABEDA6-97F4-4AB7-B7B7-1A4170306FCD}"/>
    <dgm:cxn modelId="{E5C645BD-AEC7-4CA0-B1B4-32DD07D085BF}" type="presOf" srcId="{D670D3F8-4D0C-4B18-9372-B1BCFC2722F2}" destId="{2F7A95CD-A85E-4875-9CC6-F4841B82441E}" srcOrd="0" destOrd="0" presId="urn:microsoft.com/office/officeart/2005/8/layout/radial3"/>
    <dgm:cxn modelId="{F60CC459-9CAC-4036-907A-1BC7F77E8CC5}" type="presOf" srcId="{42C66F08-C2A8-4F87-9EE3-AB8EE06A5D6E}" destId="{BC2635B7-B805-459D-AADA-E415D98503A4}" srcOrd="0" destOrd="0" presId="urn:microsoft.com/office/officeart/2005/8/layout/radial3"/>
    <dgm:cxn modelId="{E02E60E1-23E0-44E8-8BB0-90219EDDA8A9}" srcId="{42C66F08-C2A8-4F87-9EE3-AB8EE06A5D6E}" destId="{27F75CC1-5FCB-43A0-8214-14214A8F92E2}" srcOrd="1" destOrd="0" parTransId="{95D748C7-A3D7-4654-9568-8CB2BDDDBAF4}" sibTransId="{ABCB19E1-474E-420D-9311-E53085FF0789}"/>
    <dgm:cxn modelId="{FCEA7A1A-9752-46B7-B308-2115C67D4616}" srcId="{42C66F08-C2A8-4F87-9EE3-AB8EE06A5D6E}" destId="{49F3A697-A521-4AB0-B856-7AC641A04EA3}" srcOrd="2" destOrd="0" parTransId="{C9A5C24E-F27D-4441-B677-C41FA027FFD4}" sibTransId="{830896ED-417D-4214-865F-12727578D1F2}"/>
    <dgm:cxn modelId="{E67A0153-322D-4587-9D07-FF6F69D18FFD}" type="presOf" srcId="{27F75CC1-5FCB-43A0-8214-14214A8F92E2}" destId="{287595AF-706B-42BD-A714-88EBDC2F6D9C}" srcOrd="0" destOrd="0" presId="urn:microsoft.com/office/officeart/2005/8/layout/radial3"/>
    <dgm:cxn modelId="{587D6CE0-EACC-429E-9B58-CF6874619440}" srcId="{C5F36FFD-EBE1-4135-837A-A99C1D2019FF}" destId="{42C66F08-C2A8-4F87-9EE3-AB8EE06A5D6E}" srcOrd="0" destOrd="0" parTransId="{6B18C878-634E-41F9-9BE3-F34888238932}" sibTransId="{2E33B63B-38AA-464A-A87F-2927C8B83D7C}"/>
    <dgm:cxn modelId="{9C638BC5-C9FE-4299-8A59-8DB236479698}" type="presOf" srcId="{49F3A697-A521-4AB0-B856-7AC641A04EA3}" destId="{AF66810A-F277-432D-914A-15D91591F21B}" srcOrd="0" destOrd="0" presId="urn:microsoft.com/office/officeart/2005/8/layout/radial3"/>
    <dgm:cxn modelId="{2EFC0E35-4227-4CCD-82DC-BA63CD8B9293}" type="presParOf" srcId="{DEB23A3D-CD20-44CC-97F7-32AA3E498BB6}" destId="{A7B99757-702F-4663-A661-BF8C04300B4A}" srcOrd="0" destOrd="0" presId="urn:microsoft.com/office/officeart/2005/8/layout/radial3"/>
    <dgm:cxn modelId="{69C5697B-FAB7-42D1-B325-857650608D0A}" type="presParOf" srcId="{A7B99757-702F-4663-A661-BF8C04300B4A}" destId="{BC2635B7-B805-459D-AADA-E415D98503A4}" srcOrd="0" destOrd="0" presId="urn:microsoft.com/office/officeart/2005/8/layout/radial3"/>
    <dgm:cxn modelId="{47E42686-F7A1-4A16-B931-EBA23DE26888}" type="presParOf" srcId="{A7B99757-702F-4663-A661-BF8C04300B4A}" destId="{2F7A95CD-A85E-4875-9CC6-F4841B82441E}" srcOrd="1" destOrd="0" presId="urn:microsoft.com/office/officeart/2005/8/layout/radial3"/>
    <dgm:cxn modelId="{F8F33938-F6E5-441F-B474-31220E6436EC}" type="presParOf" srcId="{A7B99757-702F-4663-A661-BF8C04300B4A}" destId="{287595AF-706B-42BD-A714-88EBDC2F6D9C}" srcOrd="2" destOrd="0" presId="urn:microsoft.com/office/officeart/2005/8/layout/radial3"/>
    <dgm:cxn modelId="{D732C35B-69BF-4E01-A892-09251F206FA1}" type="presParOf" srcId="{A7B99757-702F-4663-A661-BF8C04300B4A}" destId="{AF66810A-F277-432D-914A-15D91591F21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75C29-4247-46B1-8034-AAD942F5DC86}">
      <dsp:nvSpPr>
        <dsp:cNvPr id="0" name=""/>
        <dsp:cNvSpPr/>
      </dsp:nvSpPr>
      <dsp:spPr>
        <a:xfrm>
          <a:off x="0" y="780361"/>
          <a:ext cx="827947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D2DD8-5593-4F20-8078-EB9C56086E84}">
      <dsp:nvSpPr>
        <dsp:cNvPr id="0" name=""/>
        <dsp:cNvSpPr/>
      </dsp:nvSpPr>
      <dsp:spPr>
        <a:xfrm>
          <a:off x="413973" y="38961"/>
          <a:ext cx="6809810" cy="13613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61" tIns="0" rIns="2190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Activity 1: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Watch the video clip and fill in the blanks to complete the description of whale sharks.</a:t>
          </a:r>
          <a:endParaRPr lang="zh-TW" altLang="en-US" sz="2000" kern="1200" dirty="0"/>
        </a:p>
      </dsp:txBody>
      <dsp:txXfrm>
        <a:off x="480427" y="105415"/>
        <a:ext cx="6676902" cy="1228411"/>
      </dsp:txXfrm>
    </dsp:sp>
    <dsp:sp modelId="{D1DE5A0F-4A07-4947-9636-C4ABE86CC40C}">
      <dsp:nvSpPr>
        <dsp:cNvPr id="0" name=""/>
        <dsp:cNvSpPr/>
      </dsp:nvSpPr>
      <dsp:spPr>
        <a:xfrm>
          <a:off x="0" y="2812217"/>
          <a:ext cx="827947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13896-B690-4C47-86DC-F211B9063242}">
      <dsp:nvSpPr>
        <dsp:cNvPr id="0" name=""/>
        <dsp:cNvSpPr/>
      </dsp:nvSpPr>
      <dsp:spPr>
        <a:xfrm>
          <a:off x="438911" y="2034528"/>
          <a:ext cx="6776543" cy="136657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61" tIns="0" rIns="2190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Activity 2: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What is “blast fishing”? Read the part “Glossary” in the reader and find out its meaning. </a:t>
          </a:r>
          <a:endParaRPr lang="zh-TW" altLang="en-US" sz="2000" kern="1200" dirty="0"/>
        </a:p>
      </dsp:txBody>
      <dsp:txXfrm>
        <a:off x="505622" y="2101239"/>
        <a:ext cx="6643121" cy="1233154"/>
      </dsp:txXfrm>
    </dsp:sp>
    <dsp:sp modelId="{893A7826-4FF0-419A-8F62-91E127E8D374}">
      <dsp:nvSpPr>
        <dsp:cNvPr id="0" name=""/>
        <dsp:cNvSpPr/>
      </dsp:nvSpPr>
      <dsp:spPr>
        <a:xfrm>
          <a:off x="0" y="4845822"/>
          <a:ext cx="827947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B84A2-733D-4392-9446-B953F496592A}">
      <dsp:nvSpPr>
        <dsp:cNvPr id="0" name=""/>
        <dsp:cNvSpPr/>
      </dsp:nvSpPr>
      <dsp:spPr>
        <a:xfrm>
          <a:off x="413973" y="4097417"/>
          <a:ext cx="6845047" cy="1368324"/>
        </a:xfrm>
        <a:prstGeom prst="roundRec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61" tIns="0" rIns="2190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i="0" kern="1200" dirty="0"/>
            <a:t>Activity 3: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i="0" kern="1200" dirty="0"/>
            <a:t>How does blast fishing affect our marine life? Watch the video clip and tick its negative impact. </a:t>
          </a:r>
          <a:endParaRPr lang="zh-TW" altLang="en-US" sz="2000" i="0" kern="1200" dirty="0"/>
        </a:p>
      </dsp:txBody>
      <dsp:txXfrm>
        <a:off x="480769" y="4164213"/>
        <a:ext cx="6711455" cy="1234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35B7-B805-459D-AADA-E415D98503A4}">
      <dsp:nvSpPr>
        <dsp:cNvPr id="0" name=""/>
        <dsp:cNvSpPr/>
      </dsp:nvSpPr>
      <dsp:spPr>
        <a:xfrm>
          <a:off x="1829900" y="941066"/>
          <a:ext cx="1974380" cy="19743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Endangered animals</a:t>
          </a:r>
          <a:endParaRPr lang="zh-TW" altLang="en-US" sz="2100" kern="1200" dirty="0"/>
        </a:p>
      </dsp:txBody>
      <dsp:txXfrm>
        <a:off x="2119041" y="1230207"/>
        <a:ext cx="1396098" cy="1396098"/>
      </dsp:txXfrm>
    </dsp:sp>
    <dsp:sp modelId="{2F7A95CD-A85E-4875-9CC6-F4841B82441E}">
      <dsp:nvSpPr>
        <dsp:cNvPr id="0" name=""/>
        <dsp:cNvSpPr/>
      </dsp:nvSpPr>
      <dsp:spPr>
        <a:xfrm>
          <a:off x="2323495" y="150142"/>
          <a:ext cx="987190" cy="987190"/>
        </a:xfrm>
        <a:prstGeom prst="ellipse">
          <a:avLst/>
        </a:prstGeom>
        <a:solidFill>
          <a:schemeClr val="accent5">
            <a:alpha val="50000"/>
            <a:hueOff val="3726106"/>
            <a:satOff val="-3211"/>
            <a:lumOff val="42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Why?</a:t>
          </a:r>
          <a:endParaRPr lang="zh-TW" altLang="en-US" sz="2100" kern="1200" dirty="0"/>
        </a:p>
      </dsp:txBody>
      <dsp:txXfrm>
        <a:off x="2468066" y="294713"/>
        <a:ext cx="698048" cy="698048"/>
      </dsp:txXfrm>
    </dsp:sp>
    <dsp:sp modelId="{287595AF-706B-42BD-A714-88EBDC2F6D9C}">
      <dsp:nvSpPr>
        <dsp:cNvPr id="0" name=""/>
        <dsp:cNvSpPr/>
      </dsp:nvSpPr>
      <dsp:spPr>
        <a:xfrm>
          <a:off x="3435922" y="2076921"/>
          <a:ext cx="987190" cy="987190"/>
        </a:xfrm>
        <a:prstGeom prst="ellipse">
          <a:avLst/>
        </a:prstGeom>
        <a:solidFill>
          <a:schemeClr val="accent5">
            <a:alpha val="50000"/>
            <a:hueOff val="7452213"/>
            <a:satOff val="-6423"/>
            <a:lumOff val="84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How?</a:t>
          </a:r>
          <a:endParaRPr lang="zh-TW" altLang="en-US" sz="2100" kern="1200" dirty="0"/>
        </a:p>
      </dsp:txBody>
      <dsp:txXfrm>
        <a:off x="3580493" y="2221492"/>
        <a:ext cx="698048" cy="698048"/>
      </dsp:txXfrm>
    </dsp:sp>
    <dsp:sp modelId="{AF66810A-F277-432D-914A-15D91591F21B}">
      <dsp:nvSpPr>
        <dsp:cNvPr id="0" name=""/>
        <dsp:cNvSpPr/>
      </dsp:nvSpPr>
      <dsp:spPr>
        <a:xfrm>
          <a:off x="1211069" y="2076921"/>
          <a:ext cx="987190" cy="987190"/>
        </a:xfrm>
        <a:prstGeom prst="ellipse">
          <a:avLst/>
        </a:prstGeom>
        <a:solidFill>
          <a:schemeClr val="accent5">
            <a:alpha val="50000"/>
            <a:hueOff val="11178319"/>
            <a:satOff val="-9634"/>
            <a:lumOff val="127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What?</a:t>
          </a:r>
          <a:endParaRPr lang="zh-TW" altLang="en-US" sz="2100" kern="1200" dirty="0"/>
        </a:p>
      </dsp:txBody>
      <dsp:txXfrm>
        <a:off x="1355640" y="2221492"/>
        <a:ext cx="698048" cy="698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35B7-B805-459D-AADA-E415D98503A4}">
      <dsp:nvSpPr>
        <dsp:cNvPr id="0" name=""/>
        <dsp:cNvSpPr/>
      </dsp:nvSpPr>
      <dsp:spPr>
        <a:xfrm>
          <a:off x="1829900" y="941066"/>
          <a:ext cx="1974380" cy="19743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500" kern="1200" dirty="0" smtClean="0"/>
            <a:t>Pet Care</a:t>
          </a:r>
          <a:endParaRPr lang="zh-TW" altLang="en-US" sz="4500" kern="1200" dirty="0"/>
        </a:p>
      </dsp:txBody>
      <dsp:txXfrm>
        <a:off x="2119041" y="1230207"/>
        <a:ext cx="1396098" cy="1396098"/>
      </dsp:txXfrm>
    </dsp:sp>
    <dsp:sp modelId="{2F7A95CD-A85E-4875-9CC6-F4841B82441E}">
      <dsp:nvSpPr>
        <dsp:cNvPr id="0" name=""/>
        <dsp:cNvSpPr/>
      </dsp:nvSpPr>
      <dsp:spPr>
        <a:xfrm>
          <a:off x="2323495" y="150142"/>
          <a:ext cx="987190" cy="987190"/>
        </a:xfrm>
        <a:prstGeom prst="ellipse">
          <a:avLst/>
        </a:prstGeom>
        <a:solidFill>
          <a:schemeClr val="accent5">
            <a:alpha val="50000"/>
            <a:hueOff val="3726106"/>
            <a:satOff val="-3211"/>
            <a:lumOff val="42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Why?</a:t>
          </a:r>
          <a:endParaRPr lang="zh-TW" altLang="en-US" sz="1400" kern="1200" dirty="0"/>
        </a:p>
      </dsp:txBody>
      <dsp:txXfrm>
        <a:off x="2468066" y="294713"/>
        <a:ext cx="698048" cy="698048"/>
      </dsp:txXfrm>
    </dsp:sp>
    <dsp:sp modelId="{287595AF-706B-42BD-A714-88EBDC2F6D9C}">
      <dsp:nvSpPr>
        <dsp:cNvPr id="0" name=""/>
        <dsp:cNvSpPr/>
      </dsp:nvSpPr>
      <dsp:spPr>
        <a:xfrm>
          <a:off x="3435922" y="2076921"/>
          <a:ext cx="987190" cy="987190"/>
        </a:xfrm>
        <a:prstGeom prst="ellipse">
          <a:avLst/>
        </a:prstGeom>
        <a:solidFill>
          <a:schemeClr val="accent5">
            <a:alpha val="50000"/>
            <a:hueOff val="7452213"/>
            <a:satOff val="-6423"/>
            <a:lumOff val="84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What?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(One advice)</a:t>
          </a:r>
          <a:endParaRPr lang="zh-TW" altLang="en-US" sz="1400" kern="1200" dirty="0"/>
        </a:p>
      </dsp:txBody>
      <dsp:txXfrm>
        <a:off x="3580493" y="2221492"/>
        <a:ext cx="698048" cy="698048"/>
      </dsp:txXfrm>
    </dsp:sp>
    <dsp:sp modelId="{AF66810A-F277-432D-914A-15D91591F21B}">
      <dsp:nvSpPr>
        <dsp:cNvPr id="0" name=""/>
        <dsp:cNvSpPr/>
      </dsp:nvSpPr>
      <dsp:spPr>
        <a:xfrm>
          <a:off x="1211069" y="2076921"/>
          <a:ext cx="987190" cy="987190"/>
        </a:xfrm>
        <a:prstGeom prst="ellipse">
          <a:avLst/>
        </a:prstGeom>
        <a:solidFill>
          <a:schemeClr val="accent5">
            <a:alpha val="50000"/>
            <a:hueOff val="11178319"/>
            <a:satOff val="-9634"/>
            <a:lumOff val="127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How?</a:t>
          </a:r>
          <a:endParaRPr lang="zh-TW" altLang="en-US" sz="1400" kern="1200" dirty="0"/>
        </a:p>
      </dsp:txBody>
      <dsp:txXfrm>
        <a:off x="1355640" y="2221492"/>
        <a:ext cx="698048" cy="698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007"/>
          </a:xfrm>
          <a:prstGeom prst="rect">
            <a:avLst/>
          </a:prstGeom>
        </p:spPr>
        <p:txBody>
          <a:bodyPr vert="horz" lIns="91724" tIns="45861" rIns="91724" bIns="45861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007"/>
          </a:xfrm>
          <a:prstGeom prst="rect">
            <a:avLst/>
          </a:prstGeom>
        </p:spPr>
        <p:txBody>
          <a:bodyPr vert="horz" lIns="91724" tIns="45861" rIns="91724" bIns="45861" rtlCol="0"/>
          <a:lstStyle>
            <a:lvl1pPr algn="r">
              <a:defRPr sz="1200"/>
            </a:lvl1pPr>
          </a:lstStyle>
          <a:p>
            <a:fld id="{26B580FA-9D5E-4923-8C3B-48A77274EB43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633"/>
            <a:ext cx="2946400" cy="498007"/>
          </a:xfrm>
          <a:prstGeom prst="rect">
            <a:avLst/>
          </a:prstGeom>
        </p:spPr>
        <p:txBody>
          <a:bodyPr vert="horz" lIns="91724" tIns="45861" rIns="91724" bIns="45861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633"/>
            <a:ext cx="2946400" cy="498007"/>
          </a:xfrm>
          <a:prstGeom prst="rect">
            <a:avLst/>
          </a:prstGeom>
        </p:spPr>
        <p:txBody>
          <a:bodyPr vert="horz" lIns="91724" tIns="45861" rIns="91724" bIns="45861" rtlCol="0" anchor="b"/>
          <a:lstStyle>
            <a:lvl1pPr algn="r">
              <a:defRPr sz="1200"/>
            </a:lvl1pPr>
          </a:lstStyle>
          <a:p>
            <a:fld id="{CB1FED81-73D0-4542-AB41-423B5E73E0E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790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5"/>
          </a:xfrm>
          <a:prstGeom prst="rect">
            <a:avLst/>
          </a:prstGeom>
        </p:spPr>
        <p:txBody>
          <a:bodyPr vert="horz" lIns="91007" tIns="45504" rIns="91007" bIns="4550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8055"/>
          </a:xfrm>
          <a:prstGeom prst="rect">
            <a:avLst/>
          </a:prstGeom>
        </p:spPr>
        <p:txBody>
          <a:bodyPr vert="horz" lIns="91007" tIns="45504" rIns="91007" bIns="45504" rtlCol="0"/>
          <a:lstStyle>
            <a:lvl1pPr algn="r">
              <a:defRPr sz="1200"/>
            </a:lvl1pPr>
          </a:lstStyle>
          <a:p>
            <a:fld id="{88654AC1-9F8D-4958-ABDE-7B3147E8DA6D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7" tIns="45504" rIns="91007" bIns="4550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9" y="4777196"/>
            <a:ext cx="5438140" cy="3908613"/>
          </a:xfrm>
          <a:prstGeom prst="rect">
            <a:avLst/>
          </a:prstGeom>
        </p:spPr>
        <p:txBody>
          <a:bodyPr vert="horz" lIns="91007" tIns="45504" rIns="91007" bIns="45504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9"/>
            <a:ext cx="2945660" cy="498055"/>
          </a:xfrm>
          <a:prstGeom prst="rect">
            <a:avLst/>
          </a:prstGeom>
        </p:spPr>
        <p:txBody>
          <a:bodyPr vert="horz" lIns="91007" tIns="45504" rIns="91007" bIns="4550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9"/>
            <a:ext cx="2945660" cy="498055"/>
          </a:xfrm>
          <a:prstGeom prst="rect">
            <a:avLst/>
          </a:prstGeom>
        </p:spPr>
        <p:txBody>
          <a:bodyPr vert="horz" lIns="91007" tIns="45504" rIns="91007" bIns="45504" rtlCol="0" anchor="b"/>
          <a:lstStyle>
            <a:lvl1pPr algn="r">
              <a:defRPr sz="1200"/>
            </a:lvl1pPr>
          </a:lstStyle>
          <a:p>
            <a:fld id="{34C29B1A-F3BB-4BD1-BE12-11A092A12B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310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290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076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4069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70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762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159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Acknowledgement: The two clipart pictures were found from Creative Commons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791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Acknowledgement: The two photos and two clipart pictures were found from Creative Commons.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001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905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776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070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593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29B1A-F3BB-4BD1-BE12-11A092A12BE3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035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3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2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0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0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0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4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4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1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jp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g"/><Relationship Id="rId4" Type="http://schemas.openxmlformats.org/officeDocument/2006/relationships/image" Target="../media/image22.pn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9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microsoft.com/office/2007/relationships/hdphoto" Target="../media/hdphoto5.wdp"/><Relationship Id="rId4" Type="http://schemas.microsoft.com/office/2007/relationships/hdphoto" Target="../media/hdphoto6.wdp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41190" y="739472"/>
            <a:ext cx="7315200" cy="3255264"/>
          </a:xfrm>
        </p:spPr>
        <p:txBody>
          <a:bodyPr>
            <a:normAutofit/>
          </a:bodyPr>
          <a:lstStyle/>
          <a:p>
            <a:r>
              <a:rPr lang="en-US" altLang="zh-TW" sz="6600" i="1" dirty="0" err="1"/>
              <a:t>Datiz</a:t>
            </a:r>
            <a:r>
              <a:rPr lang="en-US" altLang="zh-TW" sz="6600" i="1" dirty="0"/>
              <a:t> and the </a:t>
            </a:r>
            <a:br>
              <a:rPr lang="en-US" altLang="zh-TW" sz="6600" i="1" dirty="0"/>
            </a:br>
            <a:r>
              <a:rPr lang="en-US" altLang="zh-TW" sz="6600" i="1" dirty="0"/>
              <a:t>Whale Shark</a:t>
            </a:r>
            <a:endParaRPr lang="zh-HK" altLang="en-US" sz="6600" i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841190" y="4734209"/>
            <a:ext cx="662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and Teaching Resources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English Language (P4 - 6)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41190" y="4997757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 by English Language Education Section </a:t>
            </a:r>
          </a:p>
          <a:p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Curriculum Development Institute</a:t>
            </a:r>
          </a:p>
          <a:p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Bureau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-1"/>
            <a:ext cx="6522720" cy="45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30" y="1789895"/>
            <a:ext cx="2947482" cy="4601183"/>
          </a:xfrm>
        </p:spPr>
        <p:txBody>
          <a:bodyPr/>
          <a:lstStyle/>
          <a:p>
            <a:r>
              <a:rPr lang="en-US" altLang="zh-HK" sz="4000" dirty="0"/>
              <a:t>While-reading 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498224" y="282370"/>
            <a:ext cx="8157375" cy="3582493"/>
            <a:chOff x="8525021" y="-1228541"/>
            <a:chExt cx="4010350" cy="4770294"/>
          </a:xfrm>
        </p:grpSpPr>
        <p:sp>
          <p:nvSpPr>
            <p:cNvPr id="18" name="圓角矩形 17"/>
            <p:cNvSpPr/>
            <p:nvPr/>
          </p:nvSpPr>
          <p:spPr>
            <a:xfrm>
              <a:off x="8525021" y="-100146"/>
              <a:ext cx="4010350" cy="36418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HK" sz="2800" dirty="0"/>
                <a:t> </a:t>
              </a:r>
              <a:r>
                <a:rPr lang="en-US" altLang="zh-HK" sz="2400" dirty="0" smtClean="0"/>
                <a:t>When _______ arrived, ________ dived into the water and found his friend ________. They suddenly heard </a:t>
              </a:r>
              <a:r>
                <a:rPr lang="en-US" altLang="zh-HK" sz="2400" dirty="0"/>
                <a:t>a loud BOOM, and saw a mess of bubbles, </a:t>
              </a:r>
              <a:r>
                <a:rPr lang="en-US" altLang="zh-HK" sz="2400" dirty="0" smtClean="0"/>
                <a:t>________ </a:t>
              </a:r>
              <a:r>
                <a:rPr lang="en-US" altLang="zh-HK" sz="2400" dirty="0"/>
                <a:t>coral and </a:t>
              </a:r>
              <a:r>
                <a:rPr lang="en-US" altLang="zh-HK" sz="2400" dirty="0" smtClean="0"/>
                <a:t>_____ </a:t>
              </a:r>
              <a:r>
                <a:rPr lang="en-US" altLang="zh-HK" sz="2400" dirty="0"/>
                <a:t>fish floating to the surface. 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852316" y="-1228541"/>
              <a:ext cx="3355760" cy="12101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(c) Problem </a:t>
              </a:r>
            </a:p>
            <a:p>
              <a:pPr algn="ctr"/>
              <a:r>
                <a:rPr lang="en-US" altLang="zh-TW" sz="2400" dirty="0"/>
                <a:t>(What happened in the sea?)</a:t>
              </a:r>
              <a:endParaRPr lang="zh-HK" altLang="en-US" sz="2400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7212543" y="1454829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err="1">
                <a:solidFill>
                  <a:srgbClr val="FF0000"/>
                </a:solidFill>
              </a:rPr>
              <a:t>Datiz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00048" y="2580761"/>
            <a:ext cx="1114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broken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60576" y="3157606"/>
            <a:ext cx="84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dead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2" name="群組 14"/>
          <p:cNvGrpSpPr/>
          <p:nvPr/>
        </p:nvGrpSpPr>
        <p:grpSpPr>
          <a:xfrm>
            <a:off x="4098179" y="3977974"/>
            <a:ext cx="7886055" cy="2655739"/>
            <a:chOff x="8407953" y="-170715"/>
            <a:chExt cx="4130563" cy="3515056"/>
          </a:xfrm>
        </p:grpSpPr>
        <p:sp>
          <p:nvSpPr>
            <p:cNvPr id="13" name="圓角矩形 15"/>
            <p:cNvSpPr/>
            <p:nvPr/>
          </p:nvSpPr>
          <p:spPr>
            <a:xfrm>
              <a:off x="8407953" y="612831"/>
              <a:ext cx="4130563" cy="27315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HK" sz="2400" dirty="0"/>
                <a:t>Before the people learned about the bad side of the </a:t>
              </a:r>
              <a:r>
                <a:rPr lang="en-US" altLang="zh-HK" sz="2400" dirty="0" smtClean="0"/>
                <a:t>_________  _________, </a:t>
              </a:r>
              <a:r>
                <a:rPr lang="en-US" altLang="zh-HK" sz="2400" dirty="0"/>
                <a:t>they only cared about the amount of fish caught. </a:t>
              </a:r>
            </a:p>
          </p:txBody>
        </p:sp>
        <p:sp>
          <p:nvSpPr>
            <p:cNvPr id="20" name="文字方塊 16"/>
            <p:cNvSpPr txBox="1"/>
            <p:nvPr/>
          </p:nvSpPr>
          <p:spPr>
            <a:xfrm>
              <a:off x="8556784" y="-170715"/>
              <a:ext cx="3809599" cy="10455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200" dirty="0"/>
                <a:t>Before the people learned about the bad side of the new fishing method, what did they </a:t>
              </a:r>
              <a:r>
                <a:rPr lang="en-US" altLang="zh-HK" sz="2200" dirty="0" smtClean="0"/>
                <a:t>care about?  </a:t>
              </a:r>
              <a:endParaRPr lang="zh-HK" altLang="en-US" sz="2200" dirty="0"/>
            </a:p>
          </p:txBody>
        </p:sp>
      </p:grpSp>
      <p:sp>
        <p:nvSpPr>
          <p:cNvPr id="21" name="矩形 17"/>
          <p:cNvSpPr/>
          <p:nvPr/>
        </p:nvSpPr>
        <p:spPr>
          <a:xfrm>
            <a:off x="4739178" y="5371007"/>
            <a:ext cx="1148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blast 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矩形 18"/>
          <p:cNvSpPr/>
          <p:nvPr/>
        </p:nvSpPr>
        <p:spPr>
          <a:xfrm>
            <a:off x="6130195" y="5359906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fishing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2" y="4738255"/>
            <a:ext cx="3723348" cy="18265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51785" y="148189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</a:rPr>
              <a:t>March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38007" y="2042129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</a:rPr>
              <a:t>Splash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5" grpId="0"/>
      <p:bldP spid="21" grpId="0"/>
      <p:bldP spid="22" grpId="0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0" y="3530350"/>
            <a:ext cx="1560977" cy="2050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雲朵形圖說文字 5"/>
          <p:cNvSpPr/>
          <p:nvPr/>
        </p:nvSpPr>
        <p:spPr>
          <a:xfrm>
            <a:off x="26960" y="152400"/>
            <a:ext cx="3618819" cy="2942658"/>
          </a:xfrm>
          <a:prstGeom prst="cloudCallout">
            <a:avLst>
              <a:gd name="adj1" fmla="val -18940"/>
              <a:gd name="adj2" fmla="val 618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7030A0"/>
                </a:solidFill>
              </a:rPr>
              <a:t>“We, fishermen, can catch </a:t>
            </a:r>
            <a:r>
              <a:rPr lang="en-US" altLang="zh-HK" sz="2400" dirty="0" smtClean="0">
                <a:solidFill>
                  <a:srgbClr val="7030A0"/>
                </a:solidFill>
              </a:rPr>
              <a:t>_________  _________ </a:t>
            </a:r>
            <a:r>
              <a:rPr lang="en-US" altLang="zh-HK" sz="2400" dirty="0">
                <a:solidFill>
                  <a:srgbClr val="7030A0"/>
                </a:solidFill>
              </a:rPr>
              <a:t>to sell at the market!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9" name="圖片 6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79" y="2194814"/>
            <a:ext cx="1656058" cy="20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雲朵形圖說文字 5"/>
          <p:cNvSpPr/>
          <p:nvPr/>
        </p:nvSpPr>
        <p:spPr>
          <a:xfrm>
            <a:off x="2436539" y="4336761"/>
            <a:ext cx="4074540" cy="2434281"/>
          </a:xfrm>
          <a:prstGeom prst="cloudCallout">
            <a:avLst>
              <a:gd name="adj1" fmla="val -28"/>
              <a:gd name="adj2" fmla="val -7999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7030A0"/>
                </a:solidFill>
              </a:rPr>
              <a:t>“We, merchants, can </a:t>
            </a:r>
            <a:r>
              <a:rPr lang="en-US" altLang="zh-HK" sz="2400" dirty="0" smtClean="0">
                <a:solidFill>
                  <a:srgbClr val="7030A0"/>
                </a:solidFill>
              </a:rPr>
              <a:t>sell _________  __________ </a:t>
            </a:r>
            <a:r>
              <a:rPr lang="en-US" altLang="zh-HK" sz="2400" dirty="0">
                <a:solidFill>
                  <a:srgbClr val="7030A0"/>
                </a:solidFill>
              </a:rPr>
              <a:t>to chefs!”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11" name="圖片 6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76" y="3530350"/>
            <a:ext cx="1591732" cy="205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雲朵形圖說文字 5"/>
          <p:cNvSpPr/>
          <p:nvPr/>
        </p:nvSpPr>
        <p:spPr>
          <a:xfrm>
            <a:off x="5554133" y="152400"/>
            <a:ext cx="3618819" cy="2942658"/>
          </a:xfrm>
          <a:prstGeom prst="cloudCallout">
            <a:avLst>
              <a:gd name="adj1" fmla="val 17558"/>
              <a:gd name="adj2" fmla="val 6990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7030A0"/>
                </a:solidFill>
              </a:rPr>
              <a:t>“We, chefs, can buy fish ___________ and sell meals at   ___________ prices!”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13" name="圖片 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85" y="2330897"/>
            <a:ext cx="2139950" cy="17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雲朵形圖說文字 5"/>
          <p:cNvSpPr/>
          <p:nvPr/>
        </p:nvSpPr>
        <p:spPr>
          <a:xfrm>
            <a:off x="8585199" y="4364202"/>
            <a:ext cx="3459400" cy="2434281"/>
          </a:xfrm>
          <a:prstGeom prst="cloudCallout">
            <a:avLst>
              <a:gd name="adj1" fmla="val -28"/>
              <a:gd name="adj2" fmla="val -799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7030A0"/>
                </a:solidFill>
              </a:rPr>
              <a:t>“We, customers, can pay </a:t>
            </a:r>
            <a:r>
              <a:rPr lang="en-US" altLang="zh-HK" sz="2400" dirty="0" smtClean="0">
                <a:solidFill>
                  <a:srgbClr val="7030A0"/>
                </a:solidFill>
              </a:rPr>
              <a:t>for meals </a:t>
            </a:r>
            <a:r>
              <a:rPr lang="en-US" altLang="zh-HK" sz="2400" dirty="0">
                <a:solidFill>
                  <a:srgbClr val="7030A0"/>
                </a:solidFill>
              </a:rPr>
              <a:t>at </a:t>
            </a:r>
            <a:r>
              <a:rPr lang="en-US" altLang="zh-HK" sz="2400" dirty="0" smtClean="0">
                <a:solidFill>
                  <a:srgbClr val="7030A0"/>
                </a:solidFill>
              </a:rPr>
              <a:t>________ </a:t>
            </a:r>
            <a:r>
              <a:rPr lang="en-US" altLang="zh-HK" sz="2400" dirty="0">
                <a:solidFill>
                  <a:srgbClr val="7030A0"/>
                </a:solidFill>
              </a:rPr>
              <a:t>prices!”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 rot="888440">
            <a:off x="9362574" y="359215"/>
            <a:ext cx="2593009" cy="1471329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Before  knowing the  bad side of blast fishing</a:t>
            </a:r>
          </a:p>
        </p:txBody>
      </p:sp>
      <p:sp>
        <p:nvSpPr>
          <p:cNvPr id="22" name="矩形 28"/>
          <p:cNvSpPr/>
          <p:nvPr/>
        </p:nvSpPr>
        <p:spPr>
          <a:xfrm>
            <a:off x="1234694" y="126319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more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矩形 28"/>
          <p:cNvSpPr/>
          <p:nvPr/>
        </p:nvSpPr>
        <p:spPr>
          <a:xfrm>
            <a:off x="1004196" y="169849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fish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矩形 28"/>
          <p:cNvSpPr/>
          <p:nvPr/>
        </p:nvSpPr>
        <p:spPr>
          <a:xfrm>
            <a:off x="4242758" y="5081659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more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矩形 28"/>
          <p:cNvSpPr/>
          <p:nvPr/>
        </p:nvSpPr>
        <p:spPr>
          <a:xfrm>
            <a:off x="3910776" y="5434398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fish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矩形 28"/>
          <p:cNvSpPr/>
          <p:nvPr/>
        </p:nvSpPr>
        <p:spPr>
          <a:xfrm>
            <a:off x="6502890" y="1138592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cheaply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矩形 28"/>
          <p:cNvSpPr/>
          <p:nvPr/>
        </p:nvSpPr>
        <p:spPr>
          <a:xfrm>
            <a:off x="6783760" y="1863180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lower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矩形 28"/>
          <p:cNvSpPr/>
          <p:nvPr/>
        </p:nvSpPr>
        <p:spPr>
          <a:xfrm>
            <a:off x="9745837" y="5621854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lower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30" y="1789895"/>
            <a:ext cx="2947482" cy="4601183"/>
          </a:xfrm>
        </p:spPr>
        <p:txBody>
          <a:bodyPr/>
          <a:lstStyle/>
          <a:p>
            <a:r>
              <a:rPr lang="en-US" altLang="zh-HK" sz="4000" dirty="0"/>
              <a:t>While-reading 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683654" y="364201"/>
            <a:ext cx="8157375" cy="3794216"/>
            <a:chOff x="8521263" y="-1833699"/>
            <a:chExt cx="4010350" cy="5052215"/>
          </a:xfrm>
        </p:grpSpPr>
        <p:sp>
          <p:nvSpPr>
            <p:cNvPr id="18" name="圓角矩形 17"/>
            <p:cNvSpPr/>
            <p:nvPr/>
          </p:nvSpPr>
          <p:spPr>
            <a:xfrm>
              <a:off x="8521263" y="-817633"/>
              <a:ext cx="4010350" cy="403614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HK" sz="2800" dirty="0" smtClean="0"/>
                <a:t>_______ </a:t>
              </a:r>
              <a:r>
                <a:rPr lang="en-US" altLang="zh-HK" sz="2800" dirty="0"/>
                <a:t>conducted talks and showed the people pictures of </a:t>
              </a:r>
              <a:r>
                <a:rPr lang="en-US" altLang="zh-HK" sz="2800" dirty="0" smtClean="0"/>
                <a:t>the terrible ________ </a:t>
              </a:r>
              <a:r>
                <a:rPr lang="en-US" altLang="zh-HK" sz="2800" dirty="0"/>
                <a:t>of blast fishing. They wanted to </a:t>
              </a:r>
              <a:r>
                <a:rPr lang="en-US" altLang="zh-HK" sz="2800" dirty="0" smtClean="0"/>
                <a:t>_______ </a:t>
              </a:r>
              <a:r>
                <a:rPr lang="en-US" altLang="zh-HK" sz="2800" dirty="0"/>
                <a:t>the reefs and the fish after learning about its bad side.  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521263" y="-1833699"/>
              <a:ext cx="3925181" cy="11065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(d) Solution</a:t>
              </a:r>
            </a:p>
            <a:p>
              <a:pPr algn="ctr"/>
              <a:r>
                <a:rPr lang="en-US" altLang="zh-TW" sz="2400" dirty="0"/>
                <a:t>(What did the character do? What did the people want to do?)</a:t>
              </a:r>
              <a:endParaRPr lang="zh-HK" altLang="en-US" sz="2400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4393539" y="1501096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err="1">
                <a:solidFill>
                  <a:srgbClr val="FF0000"/>
                </a:solidFill>
              </a:rPr>
              <a:t>Datiz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矩形 28"/>
          <p:cNvSpPr/>
          <p:nvPr/>
        </p:nvSpPr>
        <p:spPr>
          <a:xfrm>
            <a:off x="7872654" y="2181177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effects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矩形 28"/>
          <p:cNvSpPr/>
          <p:nvPr/>
        </p:nvSpPr>
        <p:spPr>
          <a:xfrm>
            <a:off x="6795879" y="2804397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protect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83" y="3956351"/>
            <a:ext cx="7338646" cy="243472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0" y="6391078"/>
            <a:ext cx="34981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/>
              <a:t>Solution 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1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9" y="3858625"/>
            <a:ext cx="1560977" cy="2050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雲朵形圖說文字 5"/>
          <p:cNvSpPr/>
          <p:nvPr/>
        </p:nvSpPr>
        <p:spPr>
          <a:xfrm>
            <a:off x="0" y="509870"/>
            <a:ext cx="3705191" cy="2942658"/>
          </a:xfrm>
          <a:prstGeom prst="cloudCallout">
            <a:avLst>
              <a:gd name="adj1" fmla="val -18940"/>
              <a:gd name="adj2" fmla="val 618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7030A0"/>
                </a:solidFill>
              </a:rPr>
              <a:t>“We, fishermen, feel </a:t>
            </a:r>
            <a:r>
              <a:rPr lang="en-US" altLang="zh-HK" sz="2400" dirty="0" smtClean="0">
                <a:solidFill>
                  <a:srgbClr val="7030A0"/>
                </a:solidFill>
              </a:rPr>
              <a:t>_______ </a:t>
            </a:r>
            <a:r>
              <a:rPr lang="en-US" altLang="zh-HK" sz="2400" dirty="0">
                <a:solidFill>
                  <a:srgbClr val="7030A0"/>
                </a:solidFill>
              </a:rPr>
              <a:t>to have no more coral reefs and fish!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9" name="圖片 6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50" y="1784057"/>
            <a:ext cx="1656058" cy="20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雲朵形圖說文字 5"/>
          <p:cNvSpPr/>
          <p:nvPr/>
        </p:nvSpPr>
        <p:spPr>
          <a:xfrm>
            <a:off x="2436539" y="3810001"/>
            <a:ext cx="4074540" cy="2961042"/>
          </a:xfrm>
          <a:prstGeom prst="cloudCallout">
            <a:avLst>
              <a:gd name="adj1" fmla="val -28"/>
              <a:gd name="adj2" fmla="val -7999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7030A0"/>
                </a:solidFill>
              </a:rPr>
              <a:t>“We, merchants, won’t </a:t>
            </a:r>
            <a:r>
              <a:rPr lang="en-US" altLang="zh-HK" sz="2400" dirty="0" smtClean="0">
                <a:solidFill>
                  <a:srgbClr val="7030A0"/>
                </a:solidFill>
              </a:rPr>
              <a:t>________fish </a:t>
            </a:r>
            <a:r>
              <a:rPr lang="en-US" altLang="zh-HK" sz="2400" dirty="0">
                <a:solidFill>
                  <a:srgbClr val="7030A0"/>
                </a:solidFill>
              </a:rPr>
              <a:t>that are caught with fish bombs! We must tell the _____________.”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11" name="圖片 6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76" y="4265025"/>
            <a:ext cx="1591732" cy="205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雲朵形圖說文字 5"/>
          <p:cNvSpPr/>
          <p:nvPr/>
        </p:nvSpPr>
        <p:spPr>
          <a:xfrm>
            <a:off x="5266267" y="1"/>
            <a:ext cx="4148666" cy="3810000"/>
          </a:xfrm>
          <a:prstGeom prst="cloudCallout">
            <a:avLst>
              <a:gd name="adj1" fmla="val 17558"/>
              <a:gd name="adj2" fmla="val 6990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7030A0"/>
                </a:solidFill>
              </a:rPr>
              <a:t>“We, chefs, will not </a:t>
            </a:r>
            <a:r>
              <a:rPr lang="en-US" altLang="zh-HK" sz="2400" dirty="0" smtClean="0">
                <a:solidFill>
                  <a:srgbClr val="7030A0"/>
                </a:solidFill>
              </a:rPr>
              <a:t>_________ </a:t>
            </a:r>
            <a:r>
              <a:rPr lang="en-US" altLang="zh-HK" sz="2400" dirty="0">
                <a:solidFill>
                  <a:srgbClr val="7030A0"/>
                </a:solidFill>
              </a:rPr>
              <a:t>fish that are caught </a:t>
            </a:r>
            <a:r>
              <a:rPr lang="en-US" altLang="zh-HK" sz="2400" dirty="0" smtClean="0">
                <a:solidFill>
                  <a:srgbClr val="7030A0"/>
                </a:solidFill>
              </a:rPr>
              <a:t>using </a:t>
            </a:r>
            <a:r>
              <a:rPr lang="en-US" altLang="zh-HK" sz="2400" dirty="0">
                <a:solidFill>
                  <a:srgbClr val="7030A0"/>
                </a:solidFill>
              </a:rPr>
              <a:t>fish bombs because ____________ want us to cook the sustainably caught fish!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13" name="圖片 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85" y="2110750"/>
            <a:ext cx="2139950" cy="17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雲朵形圖說文字 5"/>
          <p:cNvSpPr/>
          <p:nvPr/>
        </p:nvSpPr>
        <p:spPr>
          <a:xfrm>
            <a:off x="8724005" y="3989645"/>
            <a:ext cx="3467995" cy="2868356"/>
          </a:xfrm>
          <a:prstGeom prst="cloudCallout">
            <a:avLst>
              <a:gd name="adj1" fmla="val -28"/>
              <a:gd name="adj2" fmla="val -799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7030A0"/>
                </a:solidFill>
              </a:rPr>
              <a:t>“We, customers, only want to have fish that are caught in a ___________ way!”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 rot="888440">
            <a:off x="9447069" y="370195"/>
            <a:ext cx="2528288" cy="1308181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After  knowing the  bad side of blast fishing</a:t>
            </a:r>
          </a:p>
        </p:txBody>
      </p:sp>
      <p:sp>
        <p:nvSpPr>
          <p:cNvPr id="14" name="矩形 28"/>
          <p:cNvSpPr/>
          <p:nvPr/>
        </p:nvSpPr>
        <p:spPr>
          <a:xfrm>
            <a:off x="1530231" y="1298921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sad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矩形 28"/>
          <p:cNvSpPr/>
          <p:nvPr/>
        </p:nvSpPr>
        <p:spPr>
          <a:xfrm>
            <a:off x="4161063" y="4422456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sell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矩形 28"/>
          <p:cNvSpPr/>
          <p:nvPr/>
        </p:nvSpPr>
        <p:spPr>
          <a:xfrm>
            <a:off x="3451191" y="583088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fishermen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矩形 28"/>
          <p:cNvSpPr/>
          <p:nvPr/>
        </p:nvSpPr>
        <p:spPr>
          <a:xfrm>
            <a:off x="6381369" y="644351"/>
            <a:ext cx="68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buy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矩形 28"/>
          <p:cNvSpPr/>
          <p:nvPr/>
        </p:nvSpPr>
        <p:spPr>
          <a:xfrm>
            <a:off x="6174258" y="1750366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customers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矩形 28"/>
          <p:cNvSpPr/>
          <p:nvPr/>
        </p:nvSpPr>
        <p:spPr>
          <a:xfrm>
            <a:off x="9522376" y="5678785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sustainable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30" y="1789895"/>
            <a:ext cx="2947482" cy="4601183"/>
          </a:xfrm>
        </p:spPr>
        <p:txBody>
          <a:bodyPr/>
          <a:lstStyle/>
          <a:p>
            <a:r>
              <a:rPr lang="en-US" altLang="zh-HK" sz="4000" dirty="0"/>
              <a:t>While-reading 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35368" y="438019"/>
            <a:ext cx="711847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(e) Moral</a:t>
            </a:r>
            <a:r>
              <a:rPr lang="en-US" altLang="zh-TW" sz="2400" dirty="0" smtClean="0"/>
              <a:t>/ Message </a:t>
            </a:r>
            <a:endParaRPr lang="en-US" altLang="zh-TW" sz="2400" dirty="0"/>
          </a:p>
        </p:txBody>
      </p:sp>
      <p:pic>
        <p:nvPicPr>
          <p:cNvPr id="10" name="圖片 6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14" y="4319348"/>
            <a:ext cx="1727201" cy="197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368" y="3828669"/>
            <a:ext cx="5608375" cy="2467434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>
          <a:xfrm>
            <a:off x="3803633" y="994203"/>
            <a:ext cx="7381945" cy="2495756"/>
          </a:xfrm>
          <a:prstGeom prst="wedgeRoundRectCallout">
            <a:avLst>
              <a:gd name="adj1" fmla="val 35006"/>
              <a:gd name="adj2" fmla="val 9416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HK" sz="2400" dirty="0">
                <a:solidFill>
                  <a:schemeClr val="tx1"/>
                </a:solidFill>
              </a:rPr>
              <a:t>If we protect our marine life from further damage, they will </a:t>
            </a:r>
            <a:r>
              <a:rPr lang="en-US" altLang="zh-HK" sz="2400" dirty="0" smtClean="0">
                <a:solidFill>
                  <a:schemeClr val="tx1"/>
                </a:solidFill>
              </a:rPr>
              <a:t>_________. </a:t>
            </a:r>
            <a:endParaRPr lang="en-US" altLang="zh-HK" sz="24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altLang="zh-HK" sz="2400" dirty="0">
                <a:solidFill>
                  <a:schemeClr val="tx1"/>
                </a:solidFill>
              </a:rPr>
              <a:t>To protect the environment, it is important to educate all the </a:t>
            </a:r>
            <a:r>
              <a:rPr lang="en-US" altLang="zh-HK" sz="2400" dirty="0" smtClean="0">
                <a:solidFill>
                  <a:schemeClr val="tx1"/>
                </a:solidFill>
              </a:rPr>
              <a:t>________.  </a:t>
            </a:r>
            <a:endParaRPr lang="en-US" altLang="zh-HK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56848" y="1741700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recover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28"/>
          <p:cNvSpPr/>
          <p:nvPr/>
        </p:nvSpPr>
        <p:spPr>
          <a:xfrm>
            <a:off x="6512568" y="2857847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</a:rPr>
              <a:t>people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6391078"/>
            <a:ext cx="34981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/>
              <a:t>Moral 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62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28" y="899684"/>
            <a:ext cx="2947482" cy="4601183"/>
          </a:xfrm>
        </p:spPr>
        <p:txBody>
          <a:bodyPr/>
          <a:lstStyle/>
          <a:p>
            <a:r>
              <a:rPr lang="en-US" altLang="zh-HK" sz="4000" dirty="0" smtClean="0"/>
              <a:t>Post-reading </a:t>
            </a:r>
            <a:r>
              <a:rPr lang="en-US" altLang="zh-HK" sz="4000" dirty="0"/>
              <a:t>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35368" y="438019"/>
            <a:ext cx="71184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	Using linking words to express contrasting ideas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83539"/>
              </p:ext>
            </p:extLst>
          </p:nvPr>
        </p:nvGraphicFramePr>
        <p:xfrm>
          <a:off x="3454401" y="1360117"/>
          <a:ext cx="8377382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1457335">
                  <a:extLst>
                    <a:ext uri="{9D8B030D-6E8A-4147-A177-3AD203B41FA5}">
                      <a16:colId xmlns:a16="http://schemas.microsoft.com/office/drawing/2014/main" val="1245421561"/>
                    </a:ext>
                  </a:extLst>
                </a:gridCol>
                <a:gridCol w="4689289">
                  <a:extLst>
                    <a:ext uri="{9D8B030D-6E8A-4147-A177-3AD203B41FA5}">
                      <a16:colId xmlns:a16="http://schemas.microsoft.com/office/drawing/2014/main" val="1511244922"/>
                    </a:ext>
                  </a:extLst>
                </a:gridCol>
                <a:gridCol w="2230758">
                  <a:extLst>
                    <a:ext uri="{9D8B030D-6E8A-4147-A177-3AD203B41FA5}">
                      <a16:colId xmlns:a16="http://schemas.microsoft.com/office/drawing/2014/main" val="1851137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Even though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chef has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plenty of fish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for his customers now,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it is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not sustainable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74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Although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merchant has many fish to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sell at low price 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now,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soon she will 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have none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647173"/>
                  </a:ext>
                </a:extLst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3470808" y="2246752"/>
            <a:ext cx="1634836" cy="1013168"/>
            <a:chOff x="3574473" y="682692"/>
            <a:chExt cx="1634836" cy="1013168"/>
          </a:xfrm>
        </p:grpSpPr>
        <p:sp>
          <p:nvSpPr>
            <p:cNvPr id="11" name="矩形 10"/>
            <p:cNvSpPr/>
            <p:nvPr/>
          </p:nvSpPr>
          <p:spPr>
            <a:xfrm>
              <a:off x="3574473" y="1056156"/>
              <a:ext cx="1634836" cy="6397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linking words/ </a:t>
              </a:r>
              <a:r>
                <a:rPr lang="en-US" sz="1600" kern="100" dirty="0" smtClean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conjunctions</a:t>
              </a:r>
            </a:p>
          </p:txBody>
        </p:sp>
        <p:sp>
          <p:nvSpPr>
            <p:cNvPr id="6" name="向下箭號 5"/>
            <p:cNvSpPr/>
            <p:nvPr/>
          </p:nvSpPr>
          <p:spPr>
            <a:xfrm rot="10800000">
              <a:off x="4179454" y="682692"/>
              <a:ext cx="424873" cy="373464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5" name="向上箭號圖說文字 14"/>
          <p:cNvSpPr/>
          <p:nvPr/>
        </p:nvSpPr>
        <p:spPr>
          <a:xfrm>
            <a:off x="5221943" y="2197937"/>
            <a:ext cx="3824231" cy="1215108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the subordinate clause – the </a:t>
            </a: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original idea:</a:t>
            </a:r>
            <a:endParaRPr lang="zh-TW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People only care about the amount of fish caught now / the price of fish sold now.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向上箭號圖說文字 15"/>
          <p:cNvSpPr/>
          <p:nvPr/>
        </p:nvSpPr>
        <p:spPr>
          <a:xfrm>
            <a:off x="9162472" y="2220606"/>
            <a:ext cx="3029527" cy="1192439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the main clause – a </a:t>
            </a: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different idea</a:t>
            </a:r>
            <a:r>
              <a:rPr lang="en-US" sz="1600" kern="100" dirty="0" smtClean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: 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There will be no more fish in the future.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70808" y="3784070"/>
            <a:ext cx="833120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HK" dirty="0" smtClean="0"/>
              <a:t>Other examples:</a:t>
            </a:r>
          </a:p>
          <a:p>
            <a:endParaRPr lang="en-US" altLang="zh-HK" dirty="0"/>
          </a:p>
          <a:p>
            <a:pPr marL="342900" indent="-342900">
              <a:buFont typeface="+mj-lt"/>
              <a:buAutoNum type="arabicPeriod"/>
            </a:pPr>
            <a:r>
              <a:rPr lang="en-US" altLang="zh-HK" dirty="0" smtClean="0"/>
              <a:t>Soon all the coral reefs will be destroyed </a:t>
            </a:r>
            <a:r>
              <a:rPr lang="en-US" altLang="zh-HK" b="1" dirty="0" smtClean="0"/>
              <a:t>though</a:t>
            </a:r>
            <a:r>
              <a:rPr lang="en-US" altLang="zh-HK" dirty="0" smtClean="0"/>
              <a:t> the fishermen can catch a lot of fish now.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HK" dirty="0" smtClean="0"/>
              <a:t>It is not a sustainable way to catch fish </a:t>
            </a:r>
            <a:r>
              <a:rPr lang="en-US" altLang="zh-HK" b="1" dirty="0" smtClean="0"/>
              <a:t>even though </a:t>
            </a:r>
            <a:r>
              <a:rPr lang="en-US" altLang="zh-HK" dirty="0" smtClean="0"/>
              <a:t>the price of fish is cheaper.</a:t>
            </a:r>
            <a:endParaRPr lang="zh-HK" altLang="en-US" dirty="0"/>
          </a:p>
        </p:txBody>
      </p:sp>
      <p:sp>
        <p:nvSpPr>
          <p:cNvPr id="18" name="向上箭號圖說文字 17"/>
          <p:cNvSpPr/>
          <p:nvPr/>
        </p:nvSpPr>
        <p:spPr>
          <a:xfrm>
            <a:off x="8270704" y="5233689"/>
            <a:ext cx="2156365" cy="1028566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the subordinate clause </a:t>
            </a:r>
            <a:endParaRPr lang="zh-TW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836677" y="4365716"/>
            <a:ext cx="3878574" cy="1896539"/>
            <a:chOff x="3836677" y="4365716"/>
            <a:chExt cx="3878574" cy="1896539"/>
          </a:xfrm>
        </p:grpSpPr>
        <p:sp>
          <p:nvSpPr>
            <p:cNvPr id="17" name="向上箭號圖說文字 16"/>
            <p:cNvSpPr/>
            <p:nvPr/>
          </p:nvSpPr>
          <p:spPr>
            <a:xfrm>
              <a:off x="4199615" y="5261398"/>
              <a:ext cx="2789014" cy="1000857"/>
            </a:xfrm>
            <a:prstGeom prst="up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kern="1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the </a:t>
              </a:r>
              <a:r>
                <a:rPr lang="en-US" altLang="zh-TW" sz="1600" kern="100" dirty="0">
                  <a:ea typeface="新細明體" panose="02020500000000000000" pitchFamily="18" charset="-120"/>
                  <a:cs typeface="Times New Roman" panose="02020603050405020304" pitchFamily="18" charset="0"/>
                </a:rPr>
                <a:t>main </a:t>
              </a:r>
              <a:r>
                <a:rPr lang="en-US" altLang="zh-TW" sz="1600" kern="1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clause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200" kern="100" dirty="0">
                  <a:ea typeface="新細明體" panose="02020500000000000000" pitchFamily="18" charset="-120"/>
                  <a:cs typeface="Times New Roman" panose="02020603050405020304" pitchFamily="18" charset="0"/>
                </a:rPr>
                <a:t>When the main clause comes first, we don’t need to use a </a:t>
              </a:r>
              <a:r>
                <a:rPr lang="en-US" altLang="zh-TW" sz="1200" kern="100" dirty="0" smtClean="0">
                  <a:ea typeface="新細明體" panose="02020500000000000000" pitchFamily="18" charset="-120"/>
                  <a:cs typeface="Times New Roman" panose="02020603050405020304" pitchFamily="18" charset="0"/>
                </a:rPr>
                <a:t>comma.</a:t>
              </a:r>
              <a:endParaRPr lang="zh-TW" sz="12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36677" y="4365716"/>
              <a:ext cx="3878574" cy="31403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36677" y="4886358"/>
              <a:ext cx="3683796" cy="31403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" y="3662632"/>
            <a:ext cx="3442981" cy="1990779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5654" y="737025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590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28" y="899684"/>
            <a:ext cx="2947482" cy="4601183"/>
          </a:xfrm>
        </p:spPr>
        <p:txBody>
          <a:bodyPr/>
          <a:lstStyle/>
          <a:p>
            <a:r>
              <a:rPr lang="en-US" altLang="zh-HK" sz="4000" dirty="0" smtClean="0"/>
              <a:t>Post-reading </a:t>
            </a:r>
            <a:r>
              <a:rPr lang="en-US" altLang="zh-HK" sz="4000" dirty="0"/>
              <a:t>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35368" y="438019"/>
            <a:ext cx="71184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	Using linking words to express contrasting ideas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454401" y="1360117"/>
          <a:ext cx="8377382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1457335">
                  <a:extLst>
                    <a:ext uri="{9D8B030D-6E8A-4147-A177-3AD203B41FA5}">
                      <a16:colId xmlns:a16="http://schemas.microsoft.com/office/drawing/2014/main" val="1245421561"/>
                    </a:ext>
                  </a:extLst>
                </a:gridCol>
                <a:gridCol w="4689289">
                  <a:extLst>
                    <a:ext uri="{9D8B030D-6E8A-4147-A177-3AD203B41FA5}">
                      <a16:colId xmlns:a16="http://schemas.microsoft.com/office/drawing/2014/main" val="1511244922"/>
                    </a:ext>
                  </a:extLst>
                </a:gridCol>
                <a:gridCol w="2230758">
                  <a:extLst>
                    <a:ext uri="{9D8B030D-6E8A-4147-A177-3AD203B41FA5}">
                      <a16:colId xmlns:a16="http://schemas.microsoft.com/office/drawing/2014/main" val="1851137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Even though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chef has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plenty of fish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for his customers now,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it is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not sustainable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74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Although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merchant has many fish to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sell at low price 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now,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soon she will 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have none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647173"/>
                  </a:ext>
                </a:extLst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3470808" y="2246752"/>
            <a:ext cx="1634836" cy="1013168"/>
            <a:chOff x="3574473" y="682692"/>
            <a:chExt cx="1634836" cy="1013168"/>
          </a:xfrm>
        </p:grpSpPr>
        <p:sp>
          <p:nvSpPr>
            <p:cNvPr id="11" name="矩形 10"/>
            <p:cNvSpPr/>
            <p:nvPr/>
          </p:nvSpPr>
          <p:spPr>
            <a:xfrm>
              <a:off x="3574473" y="1056156"/>
              <a:ext cx="1634836" cy="6397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linking words/ </a:t>
              </a:r>
              <a:r>
                <a:rPr lang="en-US" sz="1600" kern="100" dirty="0" smtClean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conjunctions</a:t>
              </a:r>
            </a:p>
          </p:txBody>
        </p:sp>
        <p:sp>
          <p:nvSpPr>
            <p:cNvPr id="6" name="向下箭號 5"/>
            <p:cNvSpPr/>
            <p:nvPr/>
          </p:nvSpPr>
          <p:spPr>
            <a:xfrm rot="10800000">
              <a:off x="4179454" y="682692"/>
              <a:ext cx="424873" cy="373464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5" name="向上箭號圖說文字 14"/>
          <p:cNvSpPr/>
          <p:nvPr/>
        </p:nvSpPr>
        <p:spPr>
          <a:xfrm>
            <a:off x="5221942" y="2169160"/>
            <a:ext cx="3824231" cy="1215108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the subordinate clause – the </a:t>
            </a: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original idea:</a:t>
            </a:r>
            <a:endParaRPr lang="zh-TW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People only care about the amount of fish caught now / the price of fish sold now.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向上箭號圖說文字 15"/>
          <p:cNvSpPr/>
          <p:nvPr/>
        </p:nvSpPr>
        <p:spPr>
          <a:xfrm>
            <a:off x="9162472" y="2169160"/>
            <a:ext cx="3029528" cy="1215108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the main clause – a </a:t>
            </a: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different idea</a:t>
            </a:r>
            <a:r>
              <a:rPr lang="en-US" sz="1600" kern="100" dirty="0" smtClean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: 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There will be no more fish in the future.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66571" y="3549650"/>
            <a:ext cx="2295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Underline </a:t>
            </a:r>
            <a:r>
              <a:rPr lang="en-US" altLang="zh-HK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sentence with contrasting ideas from the following page:</a:t>
            </a:r>
            <a:endParaRPr lang="zh-HK" altLang="en-US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圖片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36" y="3549650"/>
            <a:ext cx="4314825" cy="330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3" name="直線接點 22"/>
          <p:cNvCxnSpPr/>
          <p:nvPr/>
        </p:nvCxnSpPr>
        <p:spPr>
          <a:xfrm>
            <a:off x="8817428" y="6105330"/>
            <a:ext cx="1476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6162286" y="6257925"/>
            <a:ext cx="3172214" cy="3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7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28" y="899684"/>
            <a:ext cx="2947482" cy="4601183"/>
          </a:xfrm>
        </p:spPr>
        <p:txBody>
          <a:bodyPr/>
          <a:lstStyle/>
          <a:p>
            <a:r>
              <a:rPr lang="en-US" altLang="zh-HK" sz="4000" dirty="0" smtClean="0"/>
              <a:t>Post-reading </a:t>
            </a:r>
            <a:r>
              <a:rPr lang="en-US" altLang="zh-HK" sz="4000" dirty="0"/>
              <a:t>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35368" y="438019"/>
            <a:ext cx="71184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	Using linking words to express contrasting ideas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10567"/>
              </p:ext>
            </p:extLst>
          </p:nvPr>
        </p:nvGraphicFramePr>
        <p:xfrm>
          <a:off x="3470808" y="1153880"/>
          <a:ext cx="8377382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1457335">
                  <a:extLst>
                    <a:ext uri="{9D8B030D-6E8A-4147-A177-3AD203B41FA5}">
                      <a16:colId xmlns:a16="http://schemas.microsoft.com/office/drawing/2014/main" val="1245421561"/>
                    </a:ext>
                  </a:extLst>
                </a:gridCol>
                <a:gridCol w="4689289">
                  <a:extLst>
                    <a:ext uri="{9D8B030D-6E8A-4147-A177-3AD203B41FA5}">
                      <a16:colId xmlns:a16="http://schemas.microsoft.com/office/drawing/2014/main" val="1511244922"/>
                    </a:ext>
                  </a:extLst>
                </a:gridCol>
                <a:gridCol w="2230758">
                  <a:extLst>
                    <a:ext uri="{9D8B030D-6E8A-4147-A177-3AD203B41FA5}">
                      <a16:colId xmlns:a16="http://schemas.microsoft.com/office/drawing/2014/main" val="1851137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Even though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chef has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plenty of fish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for his customers now,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it is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not sustainable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74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Although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merchant has many fish to </a:t>
                      </a:r>
                      <a:r>
                        <a:rPr lang="en-US" sz="15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sell at low price </a:t>
                      </a: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now,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soon she will </a:t>
                      </a:r>
                      <a:r>
                        <a:rPr lang="en-US" sz="1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have none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647173"/>
                  </a:ext>
                </a:extLst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3431130" y="1940264"/>
            <a:ext cx="1634836" cy="1013168"/>
            <a:chOff x="3574473" y="682692"/>
            <a:chExt cx="1634836" cy="1013168"/>
          </a:xfrm>
        </p:grpSpPr>
        <p:sp>
          <p:nvSpPr>
            <p:cNvPr id="11" name="矩形 10"/>
            <p:cNvSpPr/>
            <p:nvPr/>
          </p:nvSpPr>
          <p:spPr>
            <a:xfrm>
              <a:off x="3574473" y="1056156"/>
              <a:ext cx="1634836" cy="6397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linking words/ </a:t>
              </a:r>
              <a:r>
                <a:rPr lang="en-US" sz="1600" kern="100" dirty="0" smtClean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rPr>
                <a:t>conjunctions</a:t>
              </a:r>
            </a:p>
          </p:txBody>
        </p:sp>
        <p:sp>
          <p:nvSpPr>
            <p:cNvPr id="6" name="向下箭號 5"/>
            <p:cNvSpPr/>
            <p:nvPr/>
          </p:nvSpPr>
          <p:spPr>
            <a:xfrm rot="10800000">
              <a:off x="4179454" y="682692"/>
              <a:ext cx="424873" cy="373464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5" name="向上箭號圖說文字 14"/>
          <p:cNvSpPr/>
          <p:nvPr/>
        </p:nvSpPr>
        <p:spPr>
          <a:xfrm>
            <a:off x="5262672" y="1940264"/>
            <a:ext cx="3824231" cy="1215108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the subordinate clause – the </a:t>
            </a: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original idea:</a:t>
            </a:r>
            <a:endParaRPr lang="zh-TW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People only care about the amount of fish caught now / the price of fish sold now.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向上箭號圖說文字 15"/>
          <p:cNvSpPr/>
          <p:nvPr/>
        </p:nvSpPr>
        <p:spPr>
          <a:xfrm>
            <a:off x="9162473" y="1962933"/>
            <a:ext cx="3029527" cy="1192439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00" dirty="0" smtClean="0">
                <a:ea typeface="新細明體" panose="02020500000000000000" pitchFamily="18" charset="-120"/>
                <a:cs typeface="Times New Roman" panose="02020603050405020304" pitchFamily="18" charset="0"/>
              </a:rPr>
              <a:t>the main clause – a </a:t>
            </a: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different idea</a:t>
            </a:r>
            <a:r>
              <a:rPr lang="en-US" sz="1600" kern="100" dirty="0" smtClean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: 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There will be no more fish in the future.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654" y="737025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p.3</a:t>
            </a:r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808" y="3244571"/>
            <a:ext cx="8377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/>
              <a:t>b)</a:t>
            </a:r>
            <a:r>
              <a:rPr lang="en-US" altLang="zh-HK" dirty="0"/>
              <a:t> </a:t>
            </a:r>
            <a:r>
              <a:rPr lang="en-US" altLang="zh-HK" dirty="0" smtClean="0"/>
              <a:t>  It </a:t>
            </a:r>
            <a:r>
              <a:rPr lang="en-US" altLang="zh-HK" dirty="0"/>
              <a:t>is important to live a green life to reduce </a:t>
            </a:r>
            <a:r>
              <a:rPr lang="en-US" altLang="zh-HK" dirty="0" smtClean="0"/>
              <a:t>waste </a:t>
            </a:r>
            <a:r>
              <a:rPr lang="en-US" altLang="zh-HK" dirty="0"/>
              <a:t>and protect the environment</a:t>
            </a:r>
            <a:r>
              <a:rPr lang="en-US" altLang="zh-HK" dirty="0" smtClean="0"/>
              <a:t>. Write </a:t>
            </a:r>
            <a:r>
              <a:rPr lang="en-US" altLang="zh-HK" dirty="0"/>
              <a:t>two sentences to explain to the children </a:t>
            </a:r>
            <a:r>
              <a:rPr lang="en-US" altLang="zh-HK" b="1" dirty="0"/>
              <a:t>why they need to live a green life</a:t>
            </a:r>
            <a:r>
              <a:rPr lang="en-US" altLang="zh-HK" dirty="0"/>
              <a:t> </a:t>
            </a:r>
            <a:r>
              <a:rPr lang="en-US" altLang="zh-HK" dirty="0" smtClean="0"/>
              <a:t>and </a:t>
            </a:r>
            <a:r>
              <a:rPr lang="en-US" altLang="zh-HK" b="1" dirty="0" smtClean="0"/>
              <a:t>how to protect </a:t>
            </a:r>
            <a:r>
              <a:rPr lang="en-US" altLang="zh-HK" b="1" dirty="0"/>
              <a:t>the environment</a:t>
            </a:r>
            <a:r>
              <a:rPr lang="en-US" altLang="zh-HK" dirty="0"/>
              <a:t>.</a:t>
            </a:r>
            <a:endParaRPr lang="zh-HK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360375" y="3028795"/>
            <a:ext cx="2802266" cy="3655455"/>
            <a:chOff x="360375" y="3028795"/>
            <a:chExt cx="2802266" cy="3655455"/>
          </a:xfrm>
        </p:grpSpPr>
        <p:sp>
          <p:nvSpPr>
            <p:cNvPr id="4" name="橢圓 3"/>
            <p:cNvSpPr/>
            <p:nvPr/>
          </p:nvSpPr>
          <p:spPr>
            <a:xfrm>
              <a:off x="568609" y="5417425"/>
              <a:ext cx="2500097" cy="12668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/>
                <a:t>A different idea: </a:t>
              </a:r>
              <a:r>
                <a:rPr lang="en-US" altLang="zh-HK" dirty="0" smtClean="0"/>
                <a:t>reduce waste and protect the environment</a:t>
              </a:r>
              <a:endParaRPr lang="zh-HK" altLang="en-US" dirty="0"/>
            </a:p>
          </p:txBody>
        </p:sp>
        <p:sp>
          <p:nvSpPr>
            <p:cNvPr id="10" name="上-下雙向箭號 9"/>
            <p:cNvSpPr/>
            <p:nvPr/>
          </p:nvSpPr>
          <p:spPr>
            <a:xfrm>
              <a:off x="1518621" y="4681607"/>
              <a:ext cx="485775" cy="723900"/>
            </a:xfrm>
            <a:prstGeom prst="up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360375" y="3028795"/>
              <a:ext cx="2802266" cy="165202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/>
                <a:t>The original idea:</a:t>
              </a:r>
            </a:p>
            <a:p>
              <a:pPr algn="ctr"/>
              <a:r>
                <a:rPr lang="en-US" altLang="zh-HK" i="1" dirty="0" smtClean="0"/>
                <a:t>e.g. plastic bottles of water/paper, convenient/cheap</a:t>
              </a:r>
              <a:endParaRPr lang="zh-HK" altLang="en-US" i="1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3523284" y="4257100"/>
            <a:ext cx="854616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HK" sz="2000" i="1" dirty="0" smtClean="0"/>
          </a:p>
          <a:p>
            <a:endParaRPr lang="en-US" altLang="zh-HK" sz="2000" i="1" dirty="0" smtClean="0"/>
          </a:p>
          <a:p>
            <a:pPr marL="342900" indent="-342900">
              <a:buAutoNum type="arabicParenR"/>
            </a:pPr>
            <a:r>
              <a:rPr lang="en-US" altLang="zh-HK" sz="2000" i="1" dirty="0" smtClean="0"/>
              <a:t>Even </a:t>
            </a:r>
            <a:r>
              <a:rPr lang="en-US" altLang="zh-HK" sz="2000" i="1" dirty="0"/>
              <a:t>though </a:t>
            </a:r>
            <a:r>
              <a:rPr lang="en-US" altLang="zh-HK" sz="2000" i="1" dirty="0" smtClean="0"/>
              <a:t>it </a:t>
            </a:r>
            <a:r>
              <a:rPr lang="en-US" altLang="zh-HK" sz="2000" i="1" dirty="0"/>
              <a:t>is convenient to buy plastic bottles of </a:t>
            </a:r>
            <a:r>
              <a:rPr lang="en-US" altLang="zh-HK" sz="2000" i="1" dirty="0" smtClean="0"/>
              <a:t>water, …</a:t>
            </a:r>
          </a:p>
          <a:p>
            <a:pPr marL="342900" indent="-342900">
              <a:buAutoNum type="arabicParenR"/>
            </a:pPr>
            <a:endParaRPr lang="en-US" altLang="zh-HK" sz="2000" i="1" dirty="0"/>
          </a:p>
          <a:p>
            <a:pPr marL="342900" indent="-342900">
              <a:buAutoNum type="arabicParenR"/>
            </a:pPr>
            <a:endParaRPr lang="en-US" altLang="zh-HK" sz="2000" i="1" dirty="0" smtClean="0"/>
          </a:p>
          <a:p>
            <a:pPr marL="342900" indent="-342900">
              <a:buAutoNum type="arabicParenR"/>
            </a:pPr>
            <a:r>
              <a:rPr lang="en-US" altLang="zh-HK" sz="2000" i="1" dirty="0" smtClean="0"/>
              <a:t>You </a:t>
            </a:r>
            <a:r>
              <a:rPr lang="en-US" altLang="zh-HK" sz="2000" i="1" dirty="0"/>
              <a:t>should save paper and use both sides of each sheet of paper before throwing it away </a:t>
            </a:r>
            <a:r>
              <a:rPr lang="en-US" altLang="zh-HK" sz="2000" i="1" dirty="0" smtClean="0"/>
              <a:t>though …</a:t>
            </a:r>
          </a:p>
        </p:txBody>
      </p:sp>
      <p:sp>
        <p:nvSpPr>
          <p:cNvPr id="8" name="矩形 7"/>
          <p:cNvSpPr/>
          <p:nvPr/>
        </p:nvSpPr>
        <p:spPr>
          <a:xfrm>
            <a:off x="3613532" y="4331663"/>
            <a:ext cx="8365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e.g. </a:t>
            </a:r>
            <a:r>
              <a:rPr lang="en-US" altLang="zh-CN" i="1" dirty="0">
                <a:solidFill>
                  <a:schemeClr val="accent6">
                    <a:lumMod val="75000"/>
                  </a:schemeClr>
                </a:solidFill>
              </a:rPr>
              <a:t>Although it is comfortable to turn on the air-conditioner, it </a:t>
            </a:r>
            <a:r>
              <a:rPr lang="en-US" altLang="zh-CN" i="1" dirty="0" smtClean="0">
                <a:solidFill>
                  <a:schemeClr val="accent6">
                    <a:lumMod val="75000"/>
                  </a:schemeClr>
                </a:solidFill>
              </a:rPr>
              <a:t>will </a:t>
            </a:r>
            <a:r>
              <a:rPr lang="en-US" altLang="zh-CN" i="1" dirty="0">
                <a:solidFill>
                  <a:schemeClr val="accent6">
                    <a:lumMod val="75000"/>
                  </a:schemeClr>
                </a:solidFill>
              </a:rPr>
              <a:t>cause global warming.</a:t>
            </a:r>
            <a:endParaRPr lang="zh-HK" alt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  <p:bldP spid="12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30" y="1789895"/>
            <a:ext cx="2947482" cy="4601183"/>
          </a:xfrm>
        </p:spPr>
        <p:txBody>
          <a:bodyPr/>
          <a:lstStyle/>
          <a:p>
            <a:r>
              <a:rPr lang="en-US" altLang="zh-HK" sz="4000" dirty="0" smtClean="0"/>
              <a:t>Post-reading </a:t>
            </a:r>
            <a:r>
              <a:rPr lang="en-US" altLang="zh-HK" sz="4000" dirty="0"/>
              <a:t>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082473" y="195509"/>
            <a:ext cx="604058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 startAt="2"/>
            </a:pPr>
            <a:r>
              <a:rPr lang="en-US" altLang="zh-TW" sz="2400" dirty="0" smtClean="0"/>
              <a:t>Using </a:t>
            </a:r>
            <a:r>
              <a:rPr lang="en-US" altLang="zh-TW" sz="2400" dirty="0"/>
              <a:t>conditional sentences to </a:t>
            </a:r>
            <a:endParaRPr lang="en-US" altLang="zh-TW" sz="2400" dirty="0" smtClean="0"/>
          </a:p>
          <a:p>
            <a:pPr algn="ctr"/>
            <a:r>
              <a:rPr lang="en-US" altLang="zh-TW" sz="2400" dirty="0"/>
              <a:t> </a:t>
            </a:r>
            <a:r>
              <a:rPr lang="en-US" altLang="zh-TW" sz="2400" dirty="0" smtClean="0"/>
              <a:t>      express </a:t>
            </a:r>
            <a:r>
              <a:rPr lang="en-US" altLang="zh-TW" sz="2400" dirty="0"/>
              <a:t>cause-effect relationship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85225"/>
              </p:ext>
            </p:extLst>
          </p:nvPr>
        </p:nvGraphicFramePr>
        <p:xfrm>
          <a:off x="3434601" y="1918799"/>
          <a:ext cx="8374062" cy="989965"/>
        </p:xfrm>
        <a:graphic>
          <a:graphicData uri="http://schemas.openxmlformats.org/drawingml/2006/table">
            <a:tbl>
              <a:tblPr firstRow="1" firstCol="1" bandRow="1"/>
              <a:tblGrid>
                <a:gridCol w="4678908">
                  <a:extLst>
                    <a:ext uri="{9D8B030D-6E8A-4147-A177-3AD203B41FA5}">
                      <a16:colId xmlns:a16="http://schemas.microsoft.com/office/drawing/2014/main" val="170548551"/>
                    </a:ext>
                  </a:extLst>
                </a:gridCol>
                <a:gridCol w="3695154">
                  <a:extLst>
                    <a:ext uri="{9D8B030D-6E8A-4147-A177-3AD203B41FA5}">
                      <a16:colId xmlns:a16="http://schemas.microsoft.com/office/drawing/2014/main" val="3088193237"/>
                    </a:ext>
                  </a:extLst>
                </a:gridCol>
              </a:tblGrid>
              <a:tr h="544830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people continue blast fishing,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soon there 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will be 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more coral reefs and no more fish for people to eat.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351368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we protect the coral reefs from further damage,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over time they 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will recover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077182"/>
                  </a:ext>
                </a:extLst>
              </a:tr>
            </a:tbl>
          </a:graphicData>
        </a:graphic>
      </p:graphicFrame>
      <p:sp>
        <p:nvSpPr>
          <p:cNvPr id="7" name="向下箭號圖說文字 6"/>
          <p:cNvSpPr/>
          <p:nvPr/>
        </p:nvSpPr>
        <p:spPr>
          <a:xfrm>
            <a:off x="3955014" y="1174271"/>
            <a:ext cx="3678479" cy="773112"/>
          </a:xfrm>
          <a:prstGeom prst="downArrowCallout">
            <a:avLst>
              <a:gd name="adj1" fmla="val 25000"/>
              <a:gd name="adj2" fmla="val 25000"/>
              <a:gd name="adj3" fmla="val 20367"/>
              <a:gd name="adj4" fmla="val 6961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If clause to explain the </a:t>
            </a:r>
            <a:r>
              <a:rPr lang="en-US" sz="16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Cause</a:t>
            </a:r>
            <a:r>
              <a:rPr lang="en-US" sz="1600" b="1" kern="100" dirty="0" smtClean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向下箭號圖說文字 7"/>
          <p:cNvSpPr/>
          <p:nvPr/>
        </p:nvSpPr>
        <p:spPr>
          <a:xfrm>
            <a:off x="8431174" y="1149664"/>
            <a:ext cx="2975735" cy="822325"/>
          </a:xfrm>
          <a:prstGeom prst="downArrowCallout">
            <a:avLst>
              <a:gd name="adj1" fmla="val 25000"/>
              <a:gd name="adj2" fmla="val 25000"/>
              <a:gd name="adj3" fmla="val 19208"/>
              <a:gd name="adj4" fmla="val 69610"/>
            </a:avLst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Effect:</a:t>
            </a:r>
            <a:endParaRPr kumimoji="0" lang="zh-TW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Main clause</a:t>
            </a:r>
            <a:r>
              <a:rPr kumimoji="0" lang="en-US" altLang="zh-CN" sz="1600" b="0" i="0" u="none" strike="noStrike" kern="1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 to explain </a:t>
            </a:r>
            <a:r>
              <a:rPr kumimoji="0" 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the result</a:t>
            </a:r>
            <a:endParaRPr kumimoji="0" lang="zh-TW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543300" y="2782199"/>
            <a:ext cx="4355665" cy="4674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use </a:t>
            </a:r>
            <a:r>
              <a:rPr lang="en-US" altLang="zh-HK" dirty="0" smtClean="0"/>
              <a:t>the </a:t>
            </a:r>
            <a:r>
              <a:rPr lang="en-US" altLang="zh-HK" dirty="0"/>
              <a:t>simple present tense in the if-clause</a:t>
            </a:r>
            <a:endParaRPr lang="zh-HK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8264463" y="2766010"/>
            <a:ext cx="3492621" cy="4998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use will /can </a:t>
            </a:r>
            <a:r>
              <a:rPr lang="en-US" altLang="zh-HK" dirty="0" smtClean="0"/>
              <a:t>/may </a:t>
            </a:r>
            <a:r>
              <a:rPr lang="en-US" altLang="zh-HK" dirty="0"/>
              <a:t>+ infinitive in the result clause</a:t>
            </a:r>
            <a:endParaRPr lang="zh-HK" altLang="en-US" dirty="0"/>
          </a:p>
        </p:txBody>
      </p:sp>
      <p:pic>
        <p:nvPicPr>
          <p:cNvPr id="11" name="圖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18" y="3406595"/>
            <a:ext cx="4503420" cy="3448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8431174" y="3406595"/>
            <a:ext cx="2295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Underline </a:t>
            </a:r>
            <a:r>
              <a:rPr lang="en-US" altLang="zh-HK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sentence with contrasting ideas from the following page:</a:t>
            </a:r>
            <a:endParaRPr lang="zh-HK" altLang="en-US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7455353" y="6010080"/>
            <a:ext cx="885885" cy="97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3955014" y="6176769"/>
            <a:ext cx="3500339" cy="8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654" y="737025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448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0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324" y="804324"/>
            <a:ext cx="2947482" cy="4601183"/>
          </a:xfrm>
        </p:spPr>
        <p:txBody>
          <a:bodyPr/>
          <a:lstStyle/>
          <a:p>
            <a:r>
              <a:rPr lang="en-US" altLang="zh-HK" sz="4000" dirty="0" smtClean="0"/>
              <a:t>Post-reading </a:t>
            </a:r>
            <a:r>
              <a:rPr lang="en-US" altLang="zh-HK" sz="4000" dirty="0"/>
              <a:t>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082473" y="195509"/>
            <a:ext cx="604058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 startAt="2"/>
            </a:pPr>
            <a:r>
              <a:rPr lang="en-US" altLang="zh-TW" sz="2400" dirty="0" smtClean="0"/>
              <a:t>Using </a:t>
            </a:r>
            <a:r>
              <a:rPr lang="en-US" altLang="zh-TW" sz="2400" dirty="0"/>
              <a:t>conditional sentences to </a:t>
            </a:r>
            <a:endParaRPr lang="en-US" altLang="zh-TW" sz="2400" dirty="0" smtClean="0"/>
          </a:p>
          <a:p>
            <a:pPr algn="ctr"/>
            <a:r>
              <a:rPr lang="en-US" altLang="zh-TW" sz="2400" dirty="0"/>
              <a:t> </a:t>
            </a:r>
            <a:r>
              <a:rPr lang="en-US" altLang="zh-TW" sz="2400" dirty="0" smtClean="0"/>
              <a:t>      express </a:t>
            </a:r>
            <a:r>
              <a:rPr lang="en-US" altLang="zh-TW" sz="2400" dirty="0"/>
              <a:t>cause-effect relationship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654" y="737025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p.4</a:t>
            </a:r>
            <a:endParaRPr lang="zh-HK" altLang="en-US" dirty="0"/>
          </a:p>
        </p:txBody>
      </p:sp>
      <p:sp>
        <p:nvSpPr>
          <p:cNvPr id="7" name="向下箭號圖說文字 6"/>
          <p:cNvSpPr/>
          <p:nvPr/>
        </p:nvSpPr>
        <p:spPr>
          <a:xfrm>
            <a:off x="3955014" y="1174271"/>
            <a:ext cx="3678479" cy="773112"/>
          </a:xfrm>
          <a:prstGeom prst="downArrowCallout">
            <a:avLst>
              <a:gd name="adj1" fmla="val 25000"/>
              <a:gd name="adj2" fmla="val 25000"/>
              <a:gd name="adj3" fmla="val 20367"/>
              <a:gd name="adj4" fmla="val 6961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If clause to explain the </a:t>
            </a:r>
            <a:r>
              <a:rPr lang="en-US" sz="16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Cause</a:t>
            </a:r>
            <a:r>
              <a:rPr lang="en-US" sz="1600" b="1" kern="100" dirty="0" smtClean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lang="zh-TW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向下箭號圖說文字 7"/>
          <p:cNvSpPr/>
          <p:nvPr/>
        </p:nvSpPr>
        <p:spPr>
          <a:xfrm>
            <a:off x="8331201" y="1174271"/>
            <a:ext cx="2964872" cy="822325"/>
          </a:xfrm>
          <a:prstGeom prst="downArrowCallout">
            <a:avLst>
              <a:gd name="adj1" fmla="val 25000"/>
              <a:gd name="adj2" fmla="val 25000"/>
              <a:gd name="adj3" fmla="val 19208"/>
              <a:gd name="adj4" fmla="val 69610"/>
            </a:avLst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Effect:</a:t>
            </a:r>
            <a:endParaRPr kumimoji="0" lang="zh-TW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Main clause</a:t>
            </a:r>
            <a:r>
              <a:rPr kumimoji="0" lang="en-US" sz="1600" b="0" i="0" u="none" strike="noStrike" kern="1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 to explain</a:t>
            </a:r>
            <a:r>
              <a:rPr kumimoji="0" 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kumimoji="0" 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result</a:t>
            </a:r>
            <a:endParaRPr kumimoji="0" lang="zh-TW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371850" y="2516819"/>
            <a:ext cx="4355665" cy="4674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use </a:t>
            </a:r>
            <a:r>
              <a:rPr lang="en-US" altLang="zh-HK" dirty="0" smtClean="0"/>
              <a:t>the </a:t>
            </a:r>
            <a:r>
              <a:rPr lang="en-US" altLang="zh-HK" dirty="0"/>
              <a:t>simple present tense in the if-clause</a:t>
            </a:r>
            <a:endParaRPr lang="zh-HK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8169213" y="2516819"/>
            <a:ext cx="3492621" cy="4998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use will /can </a:t>
            </a:r>
            <a:r>
              <a:rPr lang="en-US" altLang="zh-HK" dirty="0" smtClean="0"/>
              <a:t>/may </a:t>
            </a:r>
            <a:r>
              <a:rPr lang="en-US" altLang="zh-HK" dirty="0"/>
              <a:t>+ infinitive in the result clause</a:t>
            </a:r>
            <a:endParaRPr lang="zh-HK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5357"/>
              </p:ext>
            </p:extLst>
          </p:nvPr>
        </p:nvGraphicFramePr>
        <p:xfrm>
          <a:off x="3543300" y="1971989"/>
          <a:ext cx="8213784" cy="544830"/>
        </p:xfrm>
        <a:graphic>
          <a:graphicData uri="http://schemas.openxmlformats.org/drawingml/2006/table">
            <a:tbl>
              <a:tblPr firstRow="1" firstCol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3936524140"/>
                    </a:ext>
                  </a:extLst>
                </a:gridCol>
                <a:gridCol w="4098984">
                  <a:extLst>
                    <a:ext uri="{9D8B030D-6E8A-4147-A177-3AD203B41FA5}">
                      <a16:colId xmlns:a16="http://schemas.microsoft.com/office/drawing/2014/main" val="3722323988"/>
                    </a:ext>
                  </a:extLst>
                </a:gridCol>
              </a:tblGrid>
              <a:tr h="544830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people continue blast fishing,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soon there </a:t>
                      </a:r>
                      <a:r>
                        <a:rPr lang="en-US" sz="1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will be 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more coral reefs and no more fish for people to eat.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825260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3543300" y="3314537"/>
            <a:ext cx="8048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/>
              <a:t>b)</a:t>
            </a:r>
            <a:r>
              <a:rPr lang="en-US" altLang="zh-HK" dirty="0"/>
              <a:t>	Many </a:t>
            </a:r>
            <a:r>
              <a:rPr lang="en-US" altLang="zh-HK" dirty="0" smtClean="0"/>
              <a:t>children want to keep a pet. </a:t>
            </a:r>
            <a:r>
              <a:rPr lang="en-US" altLang="zh-HK" dirty="0"/>
              <a:t>Write two sentences to </a:t>
            </a:r>
            <a:r>
              <a:rPr lang="en-US" altLang="zh-HK" b="1" dirty="0"/>
              <a:t>give advice to the children who want to keep a pet</a:t>
            </a:r>
            <a:r>
              <a:rPr lang="en-US" altLang="zh-HK" dirty="0"/>
              <a:t>. </a:t>
            </a:r>
            <a:endParaRPr lang="zh-HK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5654" y="3230320"/>
            <a:ext cx="3456171" cy="1444639"/>
            <a:chOff x="36022" y="3960868"/>
            <a:chExt cx="3456171" cy="1444639"/>
          </a:xfrm>
        </p:grpSpPr>
        <p:sp>
          <p:nvSpPr>
            <p:cNvPr id="17" name="橢圓 16"/>
            <p:cNvSpPr/>
            <p:nvPr/>
          </p:nvSpPr>
          <p:spPr>
            <a:xfrm>
              <a:off x="2117185" y="3986305"/>
              <a:ext cx="1375008" cy="14192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/>
                <a:t>Effect:</a:t>
              </a:r>
              <a:endParaRPr lang="zh-HK" altLang="en-US" dirty="0"/>
            </a:p>
          </p:txBody>
        </p:sp>
        <p:sp>
          <p:nvSpPr>
            <p:cNvPr id="18" name="上-下雙向箭號 17"/>
            <p:cNvSpPr/>
            <p:nvPr/>
          </p:nvSpPr>
          <p:spPr>
            <a:xfrm rot="5400000">
              <a:off x="1536831" y="4321237"/>
              <a:ext cx="485775" cy="723900"/>
            </a:xfrm>
            <a:prstGeom prst="up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36022" y="3960868"/>
              <a:ext cx="1406231" cy="14446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/>
                <a:t>Cause: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755666" y="4291159"/>
            <a:ext cx="825080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HK" sz="2000" i="1" dirty="0" smtClean="0"/>
          </a:p>
          <a:p>
            <a:endParaRPr lang="en-US" altLang="zh-HK" sz="2000" i="1" dirty="0" smtClean="0"/>
          </a:p>
          <a:p>
            <a:pPr marL="342900" indent="-342900">
              <a:buAutoNum type="arabicParenR"/>
            </a:pPr>
            <a:r>
              <a:rPr lang="en-US" altLang="zh-HK" sz="2000" dirty="0" smtClean="0"/>
              <a:t>If you take good care of your pet</a:t>
            </a:r>
            <a:r>
              <a:rPr lang="en-US" altLang="zh-HK" sz="2000" i="1" dirty="0" smtClean="0"/>
              <a:t>, …</a:t>
            </a:r>
          </a:p>
          <a:p>
            <a:pPr marL="342900" indent="-342900">
              <a:buAutoNum type="arabicParenR"/>
            </a:pPr>
            <a:endParaRPr lang="en-US" altLang="zh-HK" sz="2000" i="1" dirty="0"/>
          </a:p>
          <a:p>
            <a:pPr marL="342900" indent="-342900">
              <a:buAutoNum type="arabicParenR"/>
            </a:pPr>
            <a:endParaRPr lang="en-US" altLang="zh-HK" sz="2000" i="1" dirty="0" smtClean="0"/>
          </a:p>
          <a:p>
            <a:pPr marL="342900" indent="-342900">
              <a:buAutoNum type="arabicParenR"/>
            </a:pPr>
            <a:r>
              <a:rPr lang="en-US" altLang="zh-HK" sz="2000" i="1" dirty="0" smtClean="0"/>
              <a:t>If you patiently </a:t>
            </a:r>
            <a:r>
              <a:rPr lang="en-US" altLang="zh-HK" sz="2000" i="1" dirty="0"/>
              <a:t>train your </a:t>
            </a:r>
            <a:r>
              <a:rPr lang="en-US" altLang="zh-HK" sz="2000" i="1" dirty="0" smtClean="0"/>
              <a:t>pet so that it develops good manners and </a:t>
            </a:r>
            <a:r>
              <a:rPr lang="en-US" altLang="zh-HK" sz="2000" i="1" dirty="0" err="1" smtClean="0"/>
              <a:t>behaviour</a:t>
            </a:r>
            <a:r>
              <a:rPr lang="en-US" altLang="zh-HK" sz="2000" i="1" dirty="0" smtClean="0"/>
              <a:t>,…</a:t>
            </a:r>
          </a:p>
        </p:txBody>
      </p:sp>
      <p:sp>
        <p:nvSpPr>
          <p:cNvPr id="3" name="矩形 2"/>
          <p:cNvSpPr/>
          <p:nvPr/>
        </p:nvSpPr>
        <p:spPr>
          <a:xfrm>
            <a:off x="3783879" y="4291159"/>
            <a:ext cx="8194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e.g. </a:t>
            </a:r>
            <a:r>
              <a:rPr lang="en-US" altLang="zh-HK" i="1" dirty="0">
                <a:solidFill>
                  <a:schemeClr val="accent6">
                    <a:lumMod val="75000"/>
                  </a:schemeClr>
                </a:solidFill>
              </a:rPr>
              <a:t>If you </a:t>
            </a:r>
            <a:r>
              <a:rPr lang="en-US" altLang="zh-HK" i="1" dirty="0" smtClean="0">
                <a:solidFill>
                  <a:schemeClr val="accent6">
                    <a:lumMod val="75000"/>
                  </a:schemeClr>
                </a:solidFill>
              </a:rPr>
              <a:t>do not think carefully before keeping a pet, it will be a big trouble to you and to your pet.</a:t>
            </a:r>
            <a:endParaRPr lang="zh-HK" alt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7007" y="4674958"/>
            <a:ext cx="306783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HK" dirty="0" smtClean="0"/>
          </a:p>
          <a:p>
            <a:r>
              <a:rPr lang="en-US" altLang="zh-HK" dirty="0" smtClean="0"/>
              <a:t>do not think carefully before keeping a pet</a:t>
            </a:r>
            <a:endParaRPr lang="zh-HK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886" y="5646345"/>
            <a:ext cx="3365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HK" dirty="0" smtClean="0"/>
          </a:p>
          <a:p>
            <a:r>
              <a:rPr lang="en-US" altLang="zh-HK" dirty="0" smtClean="0"/>
              <a:t>it will be a big trouble to you and to your pet.</a:t>
            </a:r>
            <a:endParaRPr lang="zh-HK" alt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5654" y="4689898"/>
            <a:ext cx="1069551" cy="1325779"/>
            <a:chOff x="5654" y="4689898"/>
            <a:chExt cx="1069551" cy="1325779"/>
          </a:xfrm>
        </p:grpSpPr>
        <p:sp>
          <p:nvSpPr>
            <p:cNvPr id="13" name="矩形 12"/>
            <p:cNvSpPr/>
            <p:nvPr/>
          </p:nvSpPr>
          <p:spPr>
            <a:xfrm>
              <a:off x="250940" y="468989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/>
                <a:t>Cause: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654" y="5646345"/>
              <a:ext cx="81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/>
                <a:t>Effect: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2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" grpId="0"/>
      <p:bldP spid="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987" y="977604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zh-HK" sz="4000" dirty="0"/>
              <a:t>Learning Objectives:</a:t>
            </a:r>
            <a:endParaRPr lang="zh-HK" altLang="en-US" sz="4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510227" y="831373"/>
            <a:ext cx="81880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HK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HK" sz="3200" dirty="0"/>
              <a:t>To arouse students’ awareness of endangered species in the world</a:t>
            </a:r>
          </a:p>
          <a:p>
            <a:pPr algn="just"/>
            <a:endParaRPr lang="en-US" altLang="zh-HK" sz="3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3200" dirty="0"/>
              <a:t>To develop students’ empathy, respect and a sense of responsibility for animals</a:t>
            </a:r>
          </a:p>
          <a:p>
            <a:pPr algn="just"/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3200" dirty="0"/>
              <a:t>To develop students’ reading skills and writing skills on animal issues </a:t>
            </a:r>
          </a:p>
        </p:txBody>
      </p:sp>
    </p:spTree>
    <p:extLst>
      <p:ext uri="{BB962C8B-B14F-4D97-AF65-F5344CB8AC3E}">
        <p14:creationId xmlns:p14="http://schemas.microsoft.com/office/powerpoint/2010/main" val="3430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405" y="440054"/>
            <a:ext cx="2927229" cy="5407534"/>
          </a:xfrm>
        </p:spPr>
        <p:txBody>
          <a:bodyPr/>
          <a:lstStyle/>
          <a:p>
            <a:r>
              <a:rPr lang="en-US" altLang="zh-HK" dirty="0"/>
              <a:t>Post-reading activities</a:t>
            </a:r>
            <a:r>
              <a:rPr lang="en-US" altLang="zh-HK" dirty="0" smtClean="0"/>
              <a:t>:</a:t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82473" y="364128"/>
            <a:ext cx="604058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3a</a:t>
            </a:r>
            <a:r>
              <a:rPr lang="en-US" altLang="zh-TW" sz="2400" dirty="0"/>
              <a:t>)	An interview about Endangered Animals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3757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p.5</a:t>
            </a:r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3537527" y="911998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 smtClean="0"/>
              <a:t>Context:</a:t>
            </a:r>
          </a:p>
          <a:p>
            <a:r>
              <a:rPr lang="en-US" altLang="zh-HK" sz="2000" dirty="0" smtClean="0"/>
              <a:t>You </a:t>
            </a:r>
            <a:r>
              <a:rPr lang="en-US" altLang="zh-HK" sz="2000" dirty="0"/>
              <a:t>are a young ambassador. You are </a:t>
            </a:r>
            <a:r>
              <a:rPr lang="en-US" altLang="zh-HK" sz="2000" b="1" dirty="0"/>
              <a:t>concerned about the endangered animals</a:t>
            </a:r>
            <a:r>
              <a:rPr lang="en-US" altLang="zh-HK" sz="2000" dirty="0"/>
              <a:t> and care for the pets. A reporter is interviewing you about animal protection. Answer the </a:t>
            </a:r>
            <a:r>
              <a:rPr lang="en-US" altLang="zh-HK" sz="2000" dirty="0" smtClean="0"/>
              <a:t>interview questions</a:t>
            </a:r>
            <a:r>
              <a:rPr lang="en-US" altLang="zh-HK" sz="2000" dirty="0"/>
              <a:t>.</a:t>
            </a:r>
            <a:endParaRPr lang="zh-HK" altLang="en-US" sz="20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31325051"/>
              </p:ext>
            </p:extLst>
          </p:nvPr>
        </p:nvGraphicFramePr>
        <p:xfrm>
          <a:off x="-1121738" y="1909814"/>
          <a:ext cx="5634182" cy="321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3304871" y="2224909"/>
            <a:ext cx="4479636" cy="1173019"/>
            <a:chOff x="3795065" y="2322074"/>
            <a:chExt cx="4479636" cy="1173019"/>
          </a:xfrm>
        </p:grpSpPr>
        <p:sp>
          <p:nvSpPr>
            <p:cNvPr id="7" name="橢圓形圖說文字 6"/>
            <p:cNvSpPr/>
            <p:nvPr/>
          </p:nvSpPr>
          <p:spPr>
            <a:xfrm>
              <a:off x="3795065" y="2322074"/>
              <a:ext cx="4479636" cy="1173019"/>
            </a:xfrm>
            <a:prstGeom prst="wedgeEllipseCallout">
              <a:avLst>
                <a:gd name="adj1" fmla="val -40833"/>
                <a:gd name="adj2" fmla="val 8769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207198" y="2594655"/>
              <a:ext cx="39577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dirty="0"/>
                <a:t>Why is it </a:t>
              </a:r>
              <a:r>
                <a:rPr lang="en-US" altLang="zh-HK" dirty="0" smtClean="0"/>
                <a:t>important </a:t>
              </a:r>
              <a:r>
                <a:rPr lang="en-US" altLang="zh-HK" dirty="0"/>
                <a:t>to protect the endangered animals?</a:t>
              </a:r>
              <a:endParaRPr lang="zh-HK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885984" y="3364418"/>
            <a:ext cx="4527201" cy="1173019"/>
            <a:chOff x="3835546" y="3604054"/>
            <a:chExt cx="4527201" cy="1173019"/>
          </a:xfrm>
        </p:grpSpPr>
        <p:sp>
          <p:nvSpPr>
            <p:cNvPr id="9" name="橢圓形圖說文字 8"/>
            <p:cNvSpPr/>
            <p:nvPr/>
          </p:nvSpPr>
          <p:spPr>
            <a:xfrm>
              <a:off x="3835546" y="3604054"/>
              <a:ext cx="4479636" cy="1173019"/>
            </a:xfrm>
            <a:prstGeom prst="wedgeEllipseCallout">
              <a:avLst>
                <a:gd name="adj1" fmla="val -40833"/>
                <a:gd name="adj2" fmla="val 87697"/>
              </a:avLst>
            </a:prstGeom>
            <a:solidFill>
              <a:srgbClr val="CCCC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835546" y="4005897"/>
              <a:ext cx="45272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/>
                <a:t>How can we protect the endangered animals?</a:t>
              </a:r>
              <a:endParaRPr lang="zh-HK" altLang="en-US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546721" y="4561693"/>
            <a:ext cx="4674597" cy="1173019"/>
            <a:chOff x="3883111" y="4522966"/>
            <a:chExt cx="4674597" cy="1173019"/>
          </a:xfrm>
        </p:grpSpPr>
        <p:sp>
          <p:nvSpPr>
            <p:cNvPr id="11" name="橢圓形圖說文字 10"/>
            <p:cNvSpPr/>
            <p:nvPr/>
          </p:nvSpPr>
          <p:spPr>
            <a:xfrm>
              <a:off x="3883111" y="4522966"/>
              <a:ext cx="4479636" cy="1173019"/>
            </a:xfrm>
            <a:prstGeom prst="wedgeEllipseCallout">
              <a:avLst>
                <a:gd name="adj1" fmla="val -40833"/>
                <a:gd name="adj2" fmla="val 87697"/>
              </a:avLst>
            </a:prstGeom>
            <a:solidFill>
              <a:srgbClr val="FFCCFF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262976" y="4757511"/>
              <a:ext cx="4294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dirty="0"/>
                <a:t>What can students do to protect the environment?</a:t>
              </a:r>
              <a:endParaRPr lang="zh-HK" altLang="en-US" dirty="0"/>
            </a:p>
          </p:txBody>
        </p:sp>
      </p:grpSp>
      <p:pic>
        <p:nvPicPr>
          <p:cNvPr id="20" name="圖片 19" descr="Mic in hand | Free SV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4871" y="5410562"/>
            <a:ext cx="1439832" cy="1698831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8183570" y="2302063"/>
            <a:ext cx="3583557" cy="900438"/>
            <a:chOff x="8183570" y="2302063"/>
            <a:chExt cx="3583557" cy="900438"/>
          </a:xfrm>
        </p:grpSpPr>
        <p:sp>
          <p:nvSpPr>
            <p:cNvPr id="21" name="圓角矩形圖說文字 20"/>
            <p:cNvSpPr/>
            <p:nvPr/>
          </p:nvSpPr>
          <p:spPr>
            <a:xfrm>
              <a:off x="8183570" y="2302063"/>
              <a:ext cx="3583557" cy="900438"/>
            </a:xfrm>
            <a:prstGeom prst="wedgeRoundRectCallout">
              <a:avLst>
                <a:gd name="adj1" fmla="val -7879"/>
                <a:gd name="adj2" fmla="val 78204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183570" y="2315724"/>
              <a:ext cx="358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1600" dirty="0"/>
                <a:t> If we do not protect the endangered animals, they </a:t>
              </a:r>
              <a:r>
                <a:rPr lang="en-US" altLang="zh-HK" sz="1600" dirty="0" smtClean="0"/>
                <a:t>will…</a:t>
              </a:r>
              <a:endParaRPr lang="zh-HK" altLang="en-US" sz="1600" dirty="0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8396445" y="3463047"/>
            <a:ext cx="3583557" cy="900438"/>
            <a:chOff x="8382746" y="3101262"/>
            <a:chExt cx="3583557" cy="900438"/>
          </a:xfrm>
        </p:grpSpPr>
        <p:sp>
          <p:nvSpPr>
            <p:cNvPr id="23" name="圓角矩形圖說文字 22"/>
            <p:cNvSpPr/>
            <p:nvPr/>
          </p:nvSpPr>
          <p:spPr>
            <a:xfrm>
              <a:off x="8382746" y="3101262"/>
              <a:ext cx="3583557" cy="900438"/>
            </a:xfrm>
            <a:prstGeom prst="wedgeRoundRectCallout">
              <a:avLst>
                <a:gd name="adj1" fmla="val -7879"/>
                <a:gd name="adj2" fmla="val 78204"/>
                <a:gd name="adj3" fmla="val 16667"/>
              </a:avLst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416226" y="3146192"/>
              <a:ext cx="34834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1600" dirty="0" smtClean="0"/>
                <a:t>Although the government </a:t>
              </a:r>
              <a:r>
                <a:rPr lang="en-US" altLang="zh-HK" sz="1600" dirty="0"/>
                <a:t>has set up laws to protect the endangered animals</a:t>
              </a:r>
              <a:r>
                <a:rPr lang="en-US" altLang="zh-HK" sz="1600" dirty="0" smtClean="0"/>
                <a:t>, …</a:t>
              </a:r>
              <a:endParaRPr lang="zh-HK" altLang="en-US" sz="1600" dirty="0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183569" y="4685807"/>
            <a:ext cx="3583557" cy="900438"/>
            <a:chOff x="8031959" y="4205301"/>
            <a:chExt cx="3583557" cy="900438"/>
          </a:xfrm>
        </p:grpSpPr>
        <p:sp>
          <p:nvSpPr>
            <p:cNvPr id="24" name="圓角矩形圖說文字 23"/>
            <p:cNvSpPr/>
            <p:nvPr/>
          </p:nvSpPr>
          <p:spPr>
            <a:xfrm>
              <a:off x="8031959" y="4205301"/>
              <a:ext cx="3583557" cy="900438"/>
            </a:xfrm>
            <a:prstGeom prst="wedgeRoundRectCallout">
              <a:avLst>
                <a:gd name="adj1" fmla="val -7879"/>
                <a:gd name="adj2" fmla="val 78204"/>
                <a:gd name="adj3" fmla="val 16667"/>
              </a:avLst>
            </a:prstGeom>
            <a:solidFill>
              <a:srgbClr val="FFCCFF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088129" y="4263251"/>
              <a:ext cx="2374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/>
                <a:t> If </a:t>
              </a:r>
              <a:r>
                <a:rPr lang="en-US" altLang="zh-HK" dirty="0" smtClean="0"/>
                <a:t>we…, there will be… </a:t>
              </a:r>
              <a:endParaRPr lang="zh-HK" altLang="en-US" dirty="0"/>
            </a:p>
          </p:txBody>
        </p:sp>
      </p:grpSp>
      <p:pic>
        <p:nvPicPr>
          <p:cNvPr id="30" name="圖片 29" descr="Clipart - Happy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56" y="5551078"/>
            <a:ext cx="1459416" cy="133113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480" y="5244457"/>
            <a:ext cx="2012305" cy="1513169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744703" y="654181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sz="1400" dirty="0"/>
              <a:t>Acknowledgement: The two clipart pictures were found from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13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961" y="996465"/>
            <a:ext cx="2947482" cy="4601183"/>
          </a:xfrm>
        </p:spPr>
        <p:txBody>
          <a:bodyPr/>
          <a:lstStyle/>
          <a:p>
            <a:r>
              <a:rPr lang="en-US" altLang="zh-HK" dirty="0"/>
              <a:t>Post-reading activities</a:t>
            </a:r>
            <a:r>
              <a:rPr lang="en-US" altLang="zh-HK" dirty="0" smtClean="0"/>
              <a:t>:</a:t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-11332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p.5</a:t>
            </a:r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3537527" y="911998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 smtClean="0"/>
              <a:t>Context:</a:t>
            </a:r>
          </a:p>
          <a:p>
            <a:r>
              <a:rPr lang="en-US" altLang="zh-HK" sz="2000" dirty="0" smtClean="0"/>
              <a:t>You </a:t>
            </a:r>
            <a:r>
              <a:rPr lang="en-US" altLang="zh-HK" sz="2000" dirty="0"/>
              <a:t>are a young ambassador. You are concerned about the endangered animals and </a:t>
            </a:r>
            <a:r>
              <a:rPr lang="en-US" altLang="zh-HK" sz="2000" b="1" dirty="0"/>
              <a:t>care for the pets</a:t>
            </a:r>
            <a:r>
              <a:rPr lang="en-US" altLang="zh-HK" sz="2000" dirty="0"/>
              <a:t>. A reporter is interviewing you about animal protection. Answer the </a:t>
            </a:r>
            <a:r>
              <a:rPr lang="en-US" altLang="zh-HK" sz="2000" dirty="0" smtClean="0"/>
              <a:t>interview questions</a:t>
            </a:r>
            <a:r>
              <a:rPr lang="en-US" altLang="zh-HK" sz="2000" dirty="0"/>
              <a:t>.</a:t>
            </a:r>
            <a:endParaRPr lang="zh-HK" altLang="en-US" sz="20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3202051" y="2225781"/>
            <a:ext cx="4479636" cy="1173019"/>
            <a:chOff x="3795065" y="2322074"/>
            <a:chExt cx="4479636" cy="1173019"/>
          </a:xfrm>
        </p:grpSpPr>
        <p:sp>
          <p:nvSpPr>
            <p:cNvPr id="7" name="橢圓形圖說文字 6"/>
            <p:cNvSpPr/>
            <p:nvPr/>
          </p:nvSpPr>
          <p:spPr>
            <a:xfrm>
              <a:off x="3795065" y="2322074"/>
              <a:ext cx="4479636" cy="1173019"/>
            </a:xfrm>
            <a:prstGeom prst="wedgeEllipseCallout">
              <a:avLst>
                <a:gd name="adj1" fmla="val -40833"/>
                <a:gd name="adj2" fmla="val 8769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207198" y="2594655"/>
              <a:ext cx="39577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dirty="0"/>
                <a:t>Why is it good to keep a pet?</a:t>
              </a:r>
              <a:endParaRPr lang="zh-HK" altLang="en-US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736128" y="3437845"/>
            <a:ext cx="4479636" cy="1173019"/>
            <a:chOff x="3835546" y="3604054"/>
            <a:chExt cx="4479636" cy="1173019"/>
          </a:xfrm>
        </p:grpSpPr>
        <p:sp>
          <p:nvSpPr>
            <p:cNvPr id="9" name="橢圓形圖說文字 8"/>
            <p:cNvSpPr/>
            <p:nvPr/>
          </p:nvSpPr>
          <p:spPr>
            <a:xfrm>
              <a:off x="3835546" y="3604054"/>
              <a:ext cx="4479636" cy="1173019"/>
            </a:xfrm>
            <a:prstGeom prst="wedgeEllipseCallout">
              <a:avLst>
                <a:gd name="adj1" fmla="val -40833"/>
                <a:gd name="adj2" fmla="val 87697"/>
              </a:avLst>
            </a:prstGeom>
            <a:solidFill>
              <a:srgbClr val="CCCC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094513" y="3847510"/>
              <a:ext cx="40301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dirty="0"/>
                <a:t>Can you give some advice to your friends if they want to keep a pet?</a:t>
              </a:r>
              <a:endParaRPr lang="zh-HK" altLang="en-US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565037" y="4677655"/>
            <a:ext cx="4674597" cy="1173019"/>
            <a:chOff x="3883111" y="4522966"/>
            <a:chExt cx="4674597" cy="1173019"/>
          </a:xfrm>
        </p:grpSpPr>
        <p:sp>
          <p:nvSpPr>
            <p:cNvPr id="11" name="橢圓形圖說文字 10"/>
            <p:cNvSpPr/>
            <p:nvPr/>
          </p:nvSpPr>
          <p:spPr>
            <a:xfrm>
              <a:off x="3883111" y="4522966"/>
              <a:ext cx="4479636" cy="1173019"/>
            </a:xfrm>
            <a:prstGeom prst="wedgeEllipseCallout">
              <a:avLst>
                <a:gd name="adj1" fmla="val -40833"/>
                <a:gd name="adj2" fmla="val 87697"/>
              </a:avLst>
            </a:prstGeom>
            <a:solidFill>
              <a:srgbClr val="FFCCFF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262976" y="4757511"/>
              <a:ext cx="42947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dirty="0"/>
                <a:t>How can we keep a healthy pet dog?</a:t>
              </a:r>
              <a:endParaRPr lang="zh-HK" altLang="en-US" dirty="0"/>
            </a:p>
          </p:txBody>
        </p:sp>
      </p:grpSp>
      <p:pic>
        <p:nvPicPr>
          <p:cNvPr id="20" name="圖片 19" descr="Mic in hand | Free 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8942" y="5417226"/>
            <a:ext cx="1439832" cy="1698831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8073815" y="2145126"/>
            <a:ext cx="3630767" cy="900438"/>
            <a:chOff x="8073815" y="2145126"/>
            <a:chExt cx="3630767" cy="900438"/>
          </a:xfrm>
        </p:grpSpPr>
        <p:sp>
          <p:nvSpPr>
            <p:cNvPr id="21" name="圓角矩形圖說文字 20"/>
            <p:cNvSpPr/>
            <p:nvPr/>
          </p:nvSpPr>
          <p:spPr>
            <a:xfrm>
              <a:off x="8073815" y="2145126"/>
              <a:ext cx="3583557" cy="900438"/>
            </a:xfrm>
            <a:prstGeom prst="wedgeRoundRectCallout">
              <a:avLst>
                <a:gd name="adj1" fmla="val -7879"/>
                <a:gd name="adj2" fmla="val 78204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121025" y="2184799"/>
              <a:ext cx="3583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1600" dirty="0"/>
                <a:t> If you keep a </a:t>
              </a:r>
              <a:r>
                <a:rPr lang="en-US" altLang="zh-HK" sz="1600" dirty="0" smtClean="0"/>
                <a:t>pet, you will…</a:t>
              </a:r>
              <a:endParaRPr lang="zh-HK" altLang="en-US" sz="1600" dirty="0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8356372" y="3402960"/>
            <a:ext cx="3740727" cy="1207904"/>
            <a:chOff x="8451273" y="2924851"/>
            <a:chExt cx="3740727" cy="1207904"/>
          </a:xfrm>
        </p:grpSpPr>
        <p:sp>
          <p:nvSpPr>
            <p:cNvPr id="23" name="圓角矩形圖說文字 22"/>
            <p:cNvSpPr/>
            <p:nvPr/>
          </p:nvSpPr>
          <p:spPr>
            <a:xfrm>
              <a:off x="8451273" y="2924851"/>
              <a:ext cx="3740727" cy="1207904"/>
            </a:xfrm>
            <a:prstGeom prst="wedgeRoundRectCallout">
              <a:avLst>
                <a:gd name="adj1" fmla="val -7879"/>
                <a:gd name="adj2" fmla="val 78204"/>
                <a:gd name="adj3" fmla="val 16667"/>
              </a:avLst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451273" y="3005028"/>
              <a:ext cx="36508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1600" dirty="0" smtClean="0">
                  <a:solidFill>
                    <a:schemeClr val="accent6">
                      <a:lumMod val="75000"/>
                    </a:schemeClr>
                  </a:solidFill>
                </a:rPr>
                <a:t>If </a:t>
              </a:r>
              <a:r>
                <a:rPr lang="en-US" altLang="zh-HK" sz="1600" dirty="0">
                  <a:solidFill>
                    <a:schemeClr val="accent6">
                      <a:lumMod val="75000"/>
                    </a:schemeClr>
                  </a:solidFill>
                </a:rPr>
                <a:t>you want to keep a pet, </a:t>
              </a:r>
              <a:r>
                <a:rPr lang="en-US" altLang="zh-HK" sz="1600" dirty="0" smtClean="0">
                  <a:solidFill>
                    <a:schemeClr val="accent6">
                      <a:lumMod val="75000"/>
                    </a:schemeClr>
                  </a:solidFill>
                </a:rPr>
                <a:t>you need to… </a:t>
              </a:r>
              <a:r>
                <a:rPr lang="en-US" altLang="zh-HK" sz="1600" dirty="0" smtClean="0"/>
                <a:t>/</a:t>
              </a:r>
              <a:r>
                <a:rPr lang="zh-HK" altLang="en-US" sz="1600" dirty="0" smtClean="0"/>
                <a:t> </a:t>
              </a:r>
              <a:r>
                <a:rPr lang="en-US" altLang="zh-HK" sz="1600" dirty="0"/>
                <a:t> </a:t>
              </a:r>
              <a:endParaRPr lang="en-US" altLang="zh-HK" sz="1600" dirty="0" smtClean="0"/>
            </a:p>
            <a:p>
              <a:r>
                <a:rPr lang="en-US" altLang="zh-HK" sz="1600" dirty="0" smtClean="0">
                  <a:solidFill>
                    <a:srgbClr val="002060"/>
                  </a:solidFill>
                </a:rPr>
                <a:t>Although </a:t>
              </a:r>
              <a:r>
                <a:rPr lang="en-US" altLang="zh-HK" sz="1600" dirty="0">
                  <a:solidFill>
                    <a:srgbClr val="002060"/>
                  </a:solidFill>
                </a:rPr>
                <a:t>the pets look cute and lovely, you need </a:t>
              </a:r>
              <a:r>
                <a:rPr lang="en-US" altLang="zh-HK" sz="1600" dirty="0" smtClean="0">
                  <a:solidFill>
                    <a:srgbClr val="002060"/>
                  </a:solidFill>
                </a:rPr>
                <a:t>to…</a:t>
              </a:r>
              <a:endParaRPr lang="en-US" altLang="zh-HK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159594" y="4846599"/>
            <a:ext cx="3583557" cy="900438"/>
            <a:chOff x="8031959" y="4205301"/>
            <a:chExt cx="3583557" cy="900438"/>
          </a:xfrm>
        </p:grpSpPr>
        <p:sp>
          <p:nvSpPr>
            <p:cNvPr id="24" name="圓角矩形圖說文字 23"/>
            <p:cNvSpPr/>
            <p:nvPr/>
          </p:nvSpPr>
          <p:spPr>
            <a:xfrm>
              <a:off x="8031959" y="4205301"/>
              <a:ext cx="3583557" cy="900438"/>
            </a:xfrm>
            <a:prstGeom prst="wedgeRoundRectCallout">
              <a:avLst>
                <a:gd name="adj1" fmla="val -7879"/>
                <a:gd name="adj2" fmla="val 78204"/>
                <a:gd name="adj3" fmla="val 16667"/>
              </a:avLst>
            </a:prstGeom>
            <a:solidFill>
              <a:srgbClr val="FFCCFF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088129" y="4263251"/>
              <a:ext cx="35273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dirty="0"/>
                <a:t> If you want to keep a healthy pet dog</a:t>
              </a:r>
              <a:r>
                <a:rPr lang="en-US" altLang="zh-HK" dirty="0" smtClean="0"/>
                <a:t>,…</a:t>
              </a:r>
              <a:endParaRPr lang="zh-HK" altLang="en-US" dirty="0"/>
            </a:p>
          </p:txBody>
        </p:sp>
      </p:grpSp>
      <p:pic>
        <p:nvPicPr>
          <p:cNvPr id="30" name="圖片 29" descr="Clipart - Happ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56" y="5551078"/>
            <a:ext cx="1459416" cy="133113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4082473" y="364128"/>
            <a:ext cx="604058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3b</a:t>
            </a:r>
            <a:r>
              <a:rPr lang="en-US" altLang="zh-TW" sz="2400" dirty="0"/>
              <a:t>)	An interview about </a:t>
            </a:r>
            <a:r>
              <a:rPr lang="en-US" altLang="zh-TW" sz="2400" dirty="0" smtClean="0"/>
              <a:t>Pet </a:t>
            </a:r>
            <a:r>
              <a:rPr lang="en-US" altLang="zh-TW" sz="2400" dirty="0"/>
              <a:t>Care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-1063083" y="2184799"/>
            <a:ext cx="5634182" cy="4601183"/>
            <a:chOff x="-1200417" y="2175548"/>
            <a:chExt cx="5634182" cy="4601183"/>
          </a:xfrm>
        </p:grpSpPr>
        <p:graphicFrame>
          <p:nvGraphicFramePr>
            <p:cNvPr id="6" name="資料庫圖表 5"/>
            <p:cNvGraphicFramePr/>
            <p:nvPr>
              <p:extLst>
                <p:ext uri="{D42A27DB-BD31-4B8C-83A1-F6EECF244321}">
                  <p14:modId xmlns:p14="http://schemas.microsoft.com/office/powerpoint/2010/main" val="3072228754"/>
                </p:ext>
              </p:extLst>
            </p:nvPr>
          </p:nvGraphicFramePr>
          <p:xfrm>
            <a:off x="-1200417" y="2175548"/>
            <a:ext cx="5634182" cy="32142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3" name="圖片 12" descr="File:Stylish pets.jpg - Wikimedia Commons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30"/>
            <a:stretch/>
          </p:blipFill>
          <p:spPr>
            <a:xfrm>
              <a:off x="50213" y="5469809"/>
              <a:ext cx="1458000" cy="1306922"/>
            </a:xfrm>
            <a:prstGeom prst="rect">
              <a:avLst/>
            </a:prstGeom>
          </p:spPr>
        </p:pic>
        <p:pic>
          <p:nvPicPr>
            <p:cNvPr id="22" name="圖片 21" descr="Cute Pets in Photos ~ ODDVerb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260" y="5484300"/>
              <a:ext cx="1563522" cy="1040859"/>
            </a:xfrm>
            <a:prstGeom prst="rect">
              <a:avLst/>
            </a:prstGeom>
          </p:spPr>
        </p:pic>
      </p:grpSp>
      <p:sp>
        <p:nvSpPr>
          <p:cNvPr id="37" name="矩形 36"/>
          <p:cNvSpPr/>
          <p:nvPr/>
        </p:nvSpPr>
        <p:spPr>
          <a:xfrm>
            <a:off x="480914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sz="1400" dirty="0"/>
              <a:t>Acknowledgement: </a:t>
            </a:r>
            <a:endParaRPr lang="en-US" altLang="zh-HK" sz="1400" dirty="0" smtClean="0"/>
          </a:p>
          <a:p>
            <a:r>
              <a:rPr lang="en-US" altLang="zh-HK" sz="1400" dirty="0" smtClean="0"/>
              <a:t>The </a:t>
            </a:r>
            <a:r>
              <a:rPr lang="en-US" altLang="zh-HK" sz="1400" dirty="0"/>
              <a:t>two photos and two clipart pictures were found from Creative Commons.</a:t>
            </a:r>
          </a:p>
        </p:txBody>
      </p:sp>
    </p:spTree>
    <p:extLst>
      <p:ext uri="{BB962C8B-B14F-4D97-AF65-F5344CB8AC3E}">
        <p14:creationId xmlns:p14="http://schemas.microsoft.com/office/powerpoint/2010/main" val="17310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33" y="404194"/>
            <a:ext cx="4784725" cy="602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Pre-writing </a:t>
            </a:r>
            <a:br>
              <a:rPr lang="en-US" altLang="zh-HK" dirty="0" smtClean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>Understand the content and </a:t>
            </a:r>
            <a:r>
              <a:rPr lang="en-US" altLang="zh-HK" dirty="0" err="1" smtClean="0"/>
              <a:t>organisation</a:t>
            </a:r>
            <a:r>
              <a:rPr lang="en-US" altLang="zh-HK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the diary entry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0" y="-11304"/>
            <a:ext cx="57062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dirty="0" smtClean="0">
                <a:solidFill>
                  <a:schemeClr val="accent1">
                    <a:lumMod val="75000"/>
                  </a:schemeClr>
                </a:solidFill>
              </a:rPr>
              <a:t>A diary entry from the perspective of the whale shark</a:t>
            </a:r>
            <a:endParaRPr lang="zh-HK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書卷 (垂直) 4"/>
          <p:cNvSpPr/>
          <p:nvPr/>
        </p:nvSpPr>
        <p:spPr>
          <a:xfrm rot="10800000">
            <a:off x="6095998" y="85161"/>
            <a:ext cx="5624195" cy="6706163"/>
          </a:xfrm>
          <a:prstGeom prst="verticalScroll">
            <a:avLst>
              <a:gd name="adj" fmla="val 60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8655700" y="45509"/>
            <a:ext cx="16667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____ is 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at the top of the diary entry.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8715220" y="1195105"/>
            <a:ext cx="803689" cy="19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9295298" y="1393396"/>
            <a:ext cx="1806463" cy="923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569950" y="1584993"/>
            <a:ext cx="3415046" cy="460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055212" y="1772919"/>
            <a:ext cx="1652207" cy="935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7353921" y="3883650"/>
            <a:ext cx="3775548" cy="78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6560714" y="4070149"/>
            <a:ext cx="606705" cy="5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6571812" y="4638924"/>
            <a:ext cx="4464009" cy="159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9840429" y="4068304"/>
            <a:ext cx="14507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6571327" y="4271382"/>
            <a:ext cx="3994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6560591" y="4842078"/>
            <a:ext cx="3562943" cy="159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10198500" y="4444854"/>
            <a:ext cx="995974" cy="68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544483" y="6176295"/>
            <a:ext cx="294461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9250356" y="5986580"/>
            <a:ext cx="1930114" cy="433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文字方塊 2"/>
          <p:cNvSpPr txBox="1">
            <a:spLocks noChangeArrowheads="1"/>
          </p:cNvSpPr>
          <p:nvPr/>
        </p:nvSpPr>
        <p:spPr bwMode="auto">
          <a:xfrm>
            <a:off x="3798618" y="1082935"/>
            <a:ext cx="17411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Paragraph 1: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Where can you find the whale </a:t>
            </a:r>
            <a:r>
              <a:rPr lang="en-US" sz="12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shark?</a:t>
            </a:r>
            <a:endParaRPr lang="en-US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</a:t>
            </a:r>
            <a:r>
              <a:rPr lang="en-US" sz="1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does it look </a:t>
            </a:r>
            <a:r>
              <a:rPr lang="en-US" sz="12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like?</a:t>
            </a:r>
            <a:endParaRPr lang="en-US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What </a:t>
            </a:r>
            <a:r>
              <a:rPr lang="en-US" sz="1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its </a:t>
            </a:r>
            <a:r>
              <a:rPr lang="en-US" sz="1200" kern="100" dirty="0" err="1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favourite</a:t>
            </a:r>
            <a:r>
              <a:rPr lang="en-US" sz="1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food?</a:t>
            </a:r>
            <a:endParaRPr 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"/>
          <p:cNvSpPr txBox="1">
            <a:spLocks noChangeArrowheads="1"/>
          </p:cNvSpPr>
          <p:nvPr/>
        </p:nvSpPr>
        <p:spPr bwMode="auto">
          <a:xfrm>
            <a:off x="3817366" y="2791039"/>
            <a:ext cx="1666875" cy="1681992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Paragraphs 2 &amp; 3: 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did the people catch fish? </a:t>
            </a:r>
            <a:endParaRPr lang="en-US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Why 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was this fish catching method cruel? </a:t>
            </a:r>
            <a:endParaRPr lang="en-US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 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did it affect the environment?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6" name="文字方塊 2"/>
          <p:cNvSpPr txBox="1">
            <a:spLocks noChangeArrowheads="1"/>
          </p:cNvSpPr>
          <p:nvPr/>
        </p:nvSpPr>
        <p:spPr bwMode="auto">
          <a:xfrm>
            <a:off x="3872913" y="5103355"/>
            <a:ext cx="166687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Paragraph 4: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What can people do to help the whale shark and other sea creatures?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926568" y="29303"/>
            <a:ext cx="67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>
                <a:solidFill>
                  <a:srgbClr val="FF0000"/>
                </a:solidFill>
              </a:rPr>
              <a:t>date</a:t>
            </a:r>
            <a:endParaRPr lang="zh-HK" altLang="en-US" sz="1200" dirty="0">
              <a:solidFill>
                <a:srgbClr val="FF0000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6416000" y="373763"/>
            <a:ext cx="1971574" cy="390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-15207" y="569019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479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89" y="254082"/>
            <a:ext cx="4784725" cy="602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Pre-writing 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sz="3200" dirty="0" smtClean="0"/>
              <a:t>Understand grammar items and language used in the diary entry</a:t>
            </a:r>
            <a:endParaRPr lang="zh-HK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0" y="-11304"/>
            <a:ext cx="57062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dirty="0" smtClean="0">
                <a:solidFill>
                  <a:schemeClr val="accent1">
                    <a:lumMod val="75000"/>
                  </a:schemeClr>
                </a:solidFill>
              </a:rPr>
              <a:t>A diary entry from the perspective of the whale shark</a:t>
            </a:r>
            <a:endParaRPr lang="zh-HK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書卷 (垂直) 4"/>
          <p:cNvSpPr/>
          <p:nvPr/>
        </p:nvSpPr>
        <p:spPr>
          <a:xfrm rot="10800000">
            <a:off x="6327290" y="46922"/>
            <a:ext cx="5619750" cy="6791325"/>
          </a:xfrm>
          <a:prstGeom prst="verticalScroll">
            <a:avLst>
              <a:gd name="adj" fmla="val 60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0656325" y="1059427"/>
            <a:ext cx="219117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760728" y="1055946"/>
            <a:ext cx="33384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7777019" y="866783"/>
            <a:ext cx="168844" cy="9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758547" y="1055946"/>
            <a:ext cx="249132" cy="34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8406452" y="2765691"/>
            <a:ext cx="125630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760728" y="1247620"/>
            <a:ext cx="459076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765179" y="1431037"/>
            <a:ext cx="180616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9056109" y="4862203"/>
            <a:ext cx="24154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3884790" y="2802635"/>
            <a:ext cx="2008687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personal pronouns, </a:t>
            </a:r>
            <a:endParaRPr lang="en-US" sz="1200" kern="100" dirty="0" smtClean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e.g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en-US" sz="12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__________.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2"/>
          <p:cNvSpPr txBox="1">
            <a:spLocks noChangeArrowheads="1"/>
          </p:cNvSpPr>
          <p:nvPr/>
        </p:nvSpPr>
        <p:spPr bwMode="auto">
          <a:xfrm>
            <a:off x="3878752" y="895498"/>
            <a:ext cx="2020764" cy="1015663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 simple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____ tense 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write about things that happened,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couldn’t wait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see my good human friend,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Datiz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 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3890829" y="2034737"/>
            <a:ext cx="2008687" cy="646331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 simple </a:t>
            </a:r>
            <a:r>
              <a:rPr lang="en-US" sz="12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______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tense 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state the fact,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am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as big as a school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2"/>
          <p:cNvSpPr txBox="1">
            <a:spLocks noChangeArrowheads="1"/>
          </p:cNvSpPr>
          <p:nvPr/>
        </p:nvSpPr>
        <p:spPr bwMode="auto">
          <a:xfrm>
            <a:off x="3905986" y="3385867"/>
            <a:ext cx="2020764" cy="646331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 </a:t>
            </a:r>
            <a:r>
              <a:rPr lang="en-GB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________ 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thoughts, e.g. We were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 scared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3884790" y="4153765"/>
            <a:ext cx="2008687" cy="646331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 </a:t>
            </a:r>
            <a:r>
              <a:rPr lang="en-GB" sz="12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________</a:t>
            </a:r>
            <a:r>
              <a:rPr lang="en-GB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e.g. I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Sapi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can 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resume its beauty soon.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554346" y="4921663"/>
            <a:ext cx="2949575" cy="1526540"/>
            <a:chOff x="0" y="0"/>
            <a:chExt cx="2949575" cy="1526540"/>
          </a:xfrm>
        </p:grpSpPr>
        <p:sp>
          <p:nvSpPr>
            <p:cNvPr id="22" name="文字方塊 2"/>
            <p:cNvSpPr txBox="1">
              <a:spLocks noChangeArrowheads="1"/>
            </p:cNvSpPr>
            <p:nvPr/>
          </p:nvSpPr>
          <p:spPr bwMode="auto">
            <a:xfrm>
              <a:off x="254441" y="214685"/>
              <a:ext cx="2377440" cy="120840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Don’t forget to: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Wingdings" panose="05000000000000000000" pitchFamily="2" charset="2"/>
                <a:buChar char=""/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use a friendly tone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Wingdings" panose="05000000000000000000" pitchFamily="2" charset="2"/>
                <a:buChar char=""/>
              </a:pPr>
              <a:r>
                <a:rPr lang="en-GB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describe the events in the order they happen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雲朵形 22"/>
            <p:cNvSpPr/>
            <p:nvPr/>
          </p:nvSpPr>
          <p:spPr>
            <a:xfrm>
              <a:off x="0" y="0"/>
              <a:ext cx="2949575" cy="1526540"/>
            </a:xfrm>
            <a:prstGeom prst="cloud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4851963" y="876989"/>
            <a:ext cx="502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>
                <a:solidFill>
                  <a:srgbClr val="FF0000"/>
                </a:solidFill>
              </a:rPr>
              <a:t>past</a:t>
            </a:r>
            <a:endParaRPr lang="zh-HK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828225" y="2023847"/>
            <a:ext cx="692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>
                <a:solidFill>
                  <a:srgbClr val="FF0000"/>
                </a:solidFill>
              </a:rPr>
              <a:t>present</a:t>
            </a:r>
            <a:endParaRPr lang="zh-HK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127842" y="2968829"/>
            <a:ext cx="983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>
                <a:solidFill>
                  <a:srgbClr val="FF0000"/>
                </a:solidFill>
              </a:rPr>
              <a:t>“I” </a:t>
            </a:r>
            <a:r>
              <a:rPr lang="en-US" altLang="zh-HK" sz="1200" dirty="0" smtClean="0"/>
              <a:t>and</a:t>
            </a:r>
            <a:r>
              <a:rPr lang="en-US" altLang="zh-HK" sz="1200" dirty="0" smtClean="0">
                <a:solidFill>
                  <a:srgbClr val="FF0000"/>
                </a:solidFill>
              </a:rPr>
              <a:t> “we”</a:t>
            </a:r>
            <a:endParaRPr lang="zh-HK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89684" y="3374368"/>
            <a:ext cx="692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>
                <a:solidFill>
                  <a:srgbClr val="FF0000"/>
                </a:solidFill>
              </a:rPr>
              <a:t>feelings</a:t>
            </a:r>
            <a:endParaRPr lang="zh-HK" altLang="en-US" sz="12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774052" y="4141950"/>
            <a:ext cx="692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>
                <a:solidFill>
                  <a:srgbClr val="FF0000"/>
                </a:solidFill>
              </a:rPr>
              <a:t>hopes</a:t>
            </a:r>
            <a:endParaRPr lang="zh-HK" altLang="en-US" sz="12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-15207" y="569019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910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F9C64-BF7D-4BD0-8BE0-EF1DDDD4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1. Information </a:t>
            </a:r>
            <a:r>
              <a:rPr lang="en-US" altLang="zh-HK" dirty="0" smtClean="0"/>
              <a:t>search</a:t>
            </a:r>
            <a:endParaRPr lang="zh-HK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9AE1A82-1E5E-4AC2-BE02-B66565B9C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81662"/>
              </p:ext>
            </p:extLst>
          </p:nvPr>
        </p:nvGraphicFramePr>
        <p:xfrm>
          <a:off x="3688757" y="51370"/>
          <a:ext cx="8030817" cy="674556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011556">
                  <a:extLst>
                    <a:ext uri="{9D8B030D-6E8A-4147-A177-3AD203B41FA5}">
                      <a16:colId xmlns:a16="http://schemas.microsoft.com/office/drawing/2014/main" val="1945241141"/>
                    </a:ext>
                  </a:extLst>
                </a:gridCol>
                <a:gridCol w="5019261">
                  <a:extLst>
                    <a:ext uri="{9D8B030D-6E8A-4147-A177-3AD203B41FA5}">
                      <a16:colId xmlns:a16="http://schemas.microsoft.com/office/drawing/2014/main" val="713224664"/>
                    </a:ext>
                  </a:extLst>
                </a:gridCol>
              </a:tblGrid>
              <a:tr h="642997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kern="100" dirty="0">
                          <a:effectLst/>
                        </a:rPr>
                        <a:t>Cruel practices to   pet dogs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kern="100" dirty="0">
                          <a:effectLst/>
                        </a:rPr>
                        <a:t>Reasons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459590"/>
                  </a:ext>
                </a:extLst>
              </a:tr>
              <a:tr h="287184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600"/>
                        </a:lnSpc>
                        <a:spcBef>
                          <a:spcPts val="1800"/>
                        </a:spcBef>
                        <a:buFont typeface="+mj-lt"/>
                        <a:buAutoNum type="alphaLcPeriod"/>
                      </a:pPr>
                      <a:r>
                        <a:rPr lang="en-US" sz="1800" kern="100" dirty="0">
                          <a:effectLst/>
                        </a:rPr>
                        <a:t>Chaining dogs </a:t>
                      </a:r>
                      <a:r>
                        <a:rPr lang="en-US" sz="1800" u="sng" kern="100" dirty="0">
                          <a:effectLst/>
                        </a:rPr>
                        <a:t>_________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Font typeface="+mj-lt"/>
                        <a:buNone/>
                      </a:pPr>
                      <a:r>
                        <a:rPr lang="en-US" sz="1800" u="none" kern="100" dirty="0">
                          <a:effectLst/>
                        </a:rPr>
                        <a:t>        ______________________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Font typeface="+mj-lt"/>
                        <a:buNone/>
                      </a:pPr>
                      <a:endParaRPr lang="zh-TW" sz="18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2600"/>
                        </a:lnSpc>
                        <a:buFont typeface="+mj-lt"/>
                        <a:buAutoNum type="alphaLcPeriod" startAt="2"/>
                      </a:pPr>
                      <a:r>
                        <a:rPr lang="en-US" sz="1800" kern="100" dirty="0">
                          <a:effectLst/>
                        </a:rPr>
                        <a:t>Keeping them _________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Font typeface="+mj-lt"/>
                        <a:buNone/>
                      </a:pPr>
                      <a:r>
                        <a:rPr lang="en-US" altLang="zh-TW" sz="1800" kern="100" dirty="0">
                          <a:effectLst/>
                        </a:rPr>
                        <a:t>       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600"/>
                        </a:lnSpc>
                        <a:spcBef>
                          <a:spcPts val="1800"/>
                        </a:spcBef>
                        <a:buSzPts val="1200"/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100" dirty="0">
                          <a:effectLst/>
                        </a:rPr>
                        <a:t>Dogs are </a:t>
                      </a:r>
                      <a:r>
                        <a:rPr lang="en-US" sz="1800" b="1" u="none" kern="100" dirty="0">
                          <a:effectLst/>
                        </a:rPr>
                        <a:t>______</a:t>
                      </a:r>
                      <a:r>
                        <a:rPr lang="en-US" sz="1800" b="1" kern="100" dirty="0">
                          <a:effectLst/>
                        </a:rPr>
                        <a:t> animals who need and deserve </a:t>
                      </a:r>
                      <a:r>
                        <a:rPr lang="en-US" sz="1800" b="1" u="none" kern="100" dirty="0">
                          <a:effectLst/>
                        </a:rPr>
                        <a:t>_______________</a:t>
                      </a:r>
                      <a:r>
                        <a:rPr lang="en-US" sz="1800" b="1" kern="100" dirty="0">
                          <a:effectLst/>
                        </a:rPr>
                        <a:t>, </a:t>
                      </a:r>
                      <a:r>
                        <a:rPr lang="en-US" sz="1800" b="1" u="none" kern="100" dirty="0">
                          <a:effectLst/>
                        </a:rPr>
                        <a:t>_____________</a:t>
                      </a:r>
                      <a:r>
                        <a:rPr lang="en-US" sz="1800" b="1" kern="100" dirty="0">
                          <a:effectLst/>
                        </a:rPr>
                        <a:t> and </a:t>
                      </a:r>
                      <a:r>
                        <a:rPr lang="en-US" sz="1800" b="1" u="none" kern="100" dirty="0">
                          <a:effectLst/>
                        </a:rPr>
                        <a:t>___________________________</a:t>
                      </a:r>
                      <a:r>
                        <a:rPr lang="en-US" sz="1800" b="1" kern="100" dirty="0">
                          <a:effectLst/>
                        </a:rPr>
                        <a:t>.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100" dirty="0">
                          <a:effectLst/>
                        </a:rPr>
                        <a:t>These practices prevent them from </a:t>
                      </a:r>
                      <a:r>
                        <a:rPr lang="en-US" sz="1800" b="1" u="none" kern="100" dirty="0">
                          <a:effectLst/>
                        </a:rPr>
                        <a:t>_________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None/>
                      </a:pPr>
                      <a:r>
                        <a:rPr lang="en-US" sz="1800" b="1" u="none" kern="100" dirty="0">
                          <a:effectLst/>
                        </a:rPr>
                        <a:t>       _______________</a:t>
                      </a:r>
                      <a:r>
                        <a:rPr lang="en-US" sz="1800" b="1" kern="100" dirty="0">
                          <a:effectLst/>
                        </a:rPr>
                        <a:t> and is just a way for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       </a:t>
                      </a:r>
                      <a:r>
                        <a:rPr lang="en-US" sz="1800" b="1" u="sng" kern="100" dirty="0" smtClean="0">
                          <a:effectLst/>
                        </a:rPr>
                        <a:t>________________________________________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None/>
                      </a:pPr>
                      <a:r>
                        <a:rPr lang="en-US" sz="1800" b="1" u="none" kern="100" baseline="0" dirty="0" smtClean="0">
                          <a:effectLst/>
                        </a:rPr>
                        <a:t>       </a:t>
                      </a:r>
                      <a:r>
                        <a:rPr lang="en-US" sz="1800" b="1" u="sng" kern="100" baseline="0" dirty="0" smtClean="0">
                          <a:effectLst/>
                        </a:rPr>
                        <a:t>________________________________________</a:t>
                      </a:r>
                      <a:r>
                        <a:rPr lang="en-US" sz="1800" b="1" u="sng" kern="100" dirty="0" smtClean="0">
                          <a:effectLst/>
                        </a:rPr>
                        <a:t> </a:t>
                      </a:r>
                      <a:endParaRPr lang="en-US" sz="1800" b="1" u="sng" kern="100" dirty="0">
                        <a:effectLst/>
                      </a:endParaRPr>
                    </a:p>
                    <a:p>
                      <a:pPr marL="0" lvl="0" indent="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None/>
                      </a:pPr>
                      <a:r>
                        <a:rPr lang="en-US" sz="1800" b="1" kern="100" baseline="0" dirty="0" smtClean="0">
                          <a:effectLst/>
                        </a:rPr>
                        <a:t>       </a:t>
                      </a:r>
                      <a:r>
                        <a:rPr lang="en-US" sz="1800" b="1" kern="100" dirty="0" smtClean="0">
                          <a:effectLst/>
                        </a:rPr>
                        <a:t>until </a:t>
                      </a:r>
                      <a:r>
                        <a:rPr lang="en-US" sz="1800" b="1" kern="100" dirty="0">
                          <a:effectLst/>
                        </a:rPr>
                        <a:t>they get around to taking care of them 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       properly.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9933526"/>
                  </a:ext>
                </a:extLst>
              </a:tr>
              <a:tr h="184901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600"/>
                        </a:lnSpc>
                        <a:buFont typeface="+mj-lt"/>
                        <a:buAutoNum type="alphaLcPeriod" startAt="3"/>
                      </a:pPr>
                      <a:r>
                        <a:rPr lang="en-US" sz="1800" kern="100" dirty="0">
                          <a:effectLst/>
                        </a:rPr>
                        <a:t>Cruel, unnecessary 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Font typeface="+mj-lt"/>
                        <a:buNone/>
                      </a:pPr>
                      <a:r>
                        <a:rPr lang="en-US" sz="1800" u="none" kern="100" dirty="0">
                          <a:effectLst/>
                        </a:rPr>
                        <a:t>   </a:t>
                      </a:r>
                      <a:r>
                        <a:rPr lang="en-US" sz="1800" u="none" kern="100" dirty="0" smtClean="0">
                          <a:effectLst/>
                        </a:rPr>
                        <a:t>     </a:t>
                      </a:r>
                      <a:r>
                        <a:rPr lang="en-US" sz="1800" u="none" kern="100" dirty="0">
                          <a:effectLst/>
                        </a:rPr>
                        <a:t>_____________</a:t>
                      </a:r>
                      <a:r>
                        <a:rPr lang="en-US" sz="1800" kern="100" dirty="0">
                          <a:effectLst/>
                        </a:rPr>
                        <a:t> that </a:t>
                      </a:r>
                      <a:r>
                        <a:rPr lang="en-US" sz="1800" kern="100" dirty="0" smtClean="0">
                          <a:effectLst/>
                        </a:rPr>
                        <a:t>is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lvl="0" indent="0" algn="l">
                        <a:lnSpc>
                          <a:spcPts val="2600"/>
                        </a:lnSpc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        performed on dogs, e.g.   </a:t>
                      </a:r>
                    </a:p>
                    <a:p>
                      <a:pPr marL="0" lvl="0" indent="0" algn="l">
                        <a:lnSpc>
                          <a:spcPts val="2600"/>
                        </a:lnSpc>
                        <a:buFont typeface="+mj-lt"/>
                        <a:buNone/>
                      </a:pPr>
                      <a:r>
                        <a:rPr lang="en-US" sz="1800" u="none" kern="100" dirty="0">
                          <a:effectLst/>
                        </a:rPr>
                        <a:t>        ______________________</a:t>
                      </a:r>
                      <a:endParaRPr lang="en-US" sz="1800" u="sng" kern="100" dirty="0">
                        <a:effectLst/>
                      </a:endParaRPr>
                    </a:p>
                    <a:p>
                      <a:pPr marL="0" lvl="0" indent="0" algn="l">
                        <a:lnSpc>
                          <a:spcPts val="2600"/>
                        </a:lnSpc>
                        <a:buFont typeface="+mj-lt"/>
                        <a:buNone/>
                      </a:pPr>
                      <a:r>
                        <a:rPr lang="en-US" sz="1800" u="none" kern="100" dirty="0">
                          <a:effectLst/>
                        </a:rPr>
                        <a:t>        __________ and </a:t>
                      </a:r>
                      <a:r>
                        <a:rPr lang="en-US" sz="1800" u="none" kern="100" dirty="0" smtClean="0">
                          <a:effectLst/>
                        </a:rPr>
                        <a:t>________</a:t>
                      </a:r>
                      <a:endParaRPr lang="en-US" sz="1800" u="none" kern="100" dirty="0">
                        <a:effectLst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100" dirty="0">
                          <a:effectLst/>
                        </a:rPr>
                        <a:t>Human </a:t>
                      </a:r>
                      <a:r>
                        <a:rPr lang="en-US" sz="1800" b="1" u="none" kern="100" dirty="0">
                          <a:effectLst/>
                        </a:rPr>
                        <a:t>_____________</a:t>
                      </a:r>
                      <a:r>
                        <a:rPr lang="en-US" sz="1800" b="1" kern="100" dirty="0">
                          <a:effectLst/>
                        </a:rPr>
                        <a:t> or </a:t>
                      </a:r>
                      <a:r>
                        <a:rPr lang="en-US" sz="1800" b="1" u="none" kern="100" dirty="0">
                          <a:effectLst/>
                        </a:rPr>
                        <a:t>______________</a:t>
                      </a:r>
                      <a:endParaRPr lang="zh-TW" sz="1800" b="1" u="none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u="none" kern="100" dirty="0">
                          <a:effectLst/>
                        </a:rPr>
                        <a:t>________</a:t>
                      </a:r>
                      <a:r>
                        <a:rPr lang="en-US" sz="1800" b="1" kern="100" dirty="0">
                          <a:effectLst/>
                        </a:rPr>
                        <a:t> and </a:t>
                      </a:r>
                      <a:r>
                        <a:rPr lang="en-US" sz="1800" b="1" u="none" kern="100" dirty="0">
                          <a:effectLst/>
                        </a:rPr>
                        <a:t>__________</a:t>
                      </a:r>
                      <a:r>
                        <a:rPr lang="en-US" sz="1800" b="1" kern="100" dirty="0">
                          <a:effectLst/>
                        </a:rPr>
                        <a:t> to dogs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100" dirty="0">
                          <a:effectLst/>
                        </a:rPr>
                        <a:t>They are </a:t>
                      </a:r>
                      <a:r>
                        <a:rPr lang="en-US" sz="1800" b="1" u="none" kern="100" dirty="0">
                          <a:effectLst/>
                        </a:rPr>
                        <a:t>____________</a:t>
                      </a:r>
                      <a:r>
                        <a:rPr lang="en-US" sz="1800" b="1" kern="100" dirty="0">
                          <a:effectLst/>
                        </a:rPr>
                        <a:t> in many countries, but they remain legal in ______</a:t>
                      </a:r>
                      <a:r>
                        <a:rPr lang="en-US" sz="1800" b="1" u="none" kern="100" dirty="0">
                          <a:effectLst/>
                        </a:rPr>
                        <a:t>______</a:t>
                      </a:r>
                      <a:endParaRPr lang="zh-TW" sz="1800" b="1" u="none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0037642"/>
                  </a:ext>
                </a:extLst>
              </a:tr>
              <a:tr h="12643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600"/>
                        </a:lnSpc>
                        <a:buFont typeface="+mj-lt"/>
                        <a:buNone/>
                      </a:pPr>
                      <a:r>
                        <a:rPr lang="en-US" sz="1800" u="none" kern="100" dirty="0">
                          <a:effectLst/>
                        </a:rPr>
                        <a:t>d.    ____________</a:t>
                      </a:r>
                      <a:r>
                        <a:rPr lang="en-US" sz="1800" kern="100" dirty="0">
                          <a:effectLst/>
                        </a:rPr>
                        <a:t> of animals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600"/>
                        </a:lnSpc>
                        <a:buSzPts val="1000"/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100" dirty="0">
                          <a:effectLst/>
                        </a:rPr>
                        <a:t>It may cause animal </a:t>
                      </a:r>
                      <a:r>
                        <a:rPr lang="en-US" sz="1800" b="1" u="none" kern="100" dirty="0">
                          <a:effectLst/>
                        </a:rPr>
                        <a:t>_________________</a:t>
                      </a:r>
                      <a:r>
                        <a:rPr lang="en-US" sz="1800" b="1" kern="100" dirty="0">
                          <a:effectLst/>
                        </a:rPr>
                        <a:t> crisis.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2600"/>
                        </a:lnSpc>
                        <a:buSzPts val="1200"/>
                        <a:buFont typeface="Wingdings" panose="05000000000000000000" pitchFamily="2" charset="2"/>
                        <a:buChar char=""/>
                      </a:pPr>
                      <a:r>
                        <a:rPr lang="en-US" sz="1800" b="1" kern="100" dirty="0">
                          <a:effectLst/>
                        </a:rPr>
                        <a:t>The consequences are </a:t>
                      </a:r>
                      <a:r>
                        <a:rPr lang="en-US" sz="1800" b="1" u="none" kern="100" dirty="0">
                          <a:effectLst/>
                        </a:rPr>
                        <a:t>_________________</a:t>
                      </a:r>
                      <a:r>
                        <a:rPr lang="en-US" sz="1800" b="1" kern="100" dirty="0">
                          <a:effectLst/>
                        </a:rPr>
                        <a:t> and often </a:t>
                      </a:r>
                      <a:r>
                        <a:rPr lang="en-US" sz="1800" b="1" u="none" kern="100" dirty="0">
                          <a:effectLst/>
                        </a:rPr>
                        <a:t>_________________</a:t>
                      </a:r>
                      <a:r>
                        <a:rPr lang="en-US" sz="1800" b="1" kern="100" dirty="0">
                          <a:effectLst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17584923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FF7B0EF7-C948-4FAE-9A67-191B6B32B5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59" y="38527"/>
            <a:ext cx="70612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D30EA2A-1659-4162-B780-EC8AC85C34A9}"/>
              </a:ext>
            </a:extLst>
          </p:cNvPr>
          <p:cNvSpPr txBox="1"/>
          <p:nvPr/>
        </p:nvSpPr>
        <p:spPr>
          <a:xfrm>
            <a:off x="5589142" y="743377"/>
            <a:ext cx="945222" cy="2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5928A9C-A958-4678-9461-DEB876F0A9BC}"/>
              </a:ext>
            </a:extLst>
          </p:cNvPr>
          <p:cNvSpPr txBox="1"/>
          <p:nvPr/>
        </p:nvSpPr>
        <p:spPr>
          <a:xfrm>
            <a:off x="5517224" y="681733"/>
            <a:ext cx="108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to a post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1404FD-CFF2-4647-AE36-2D599BC1A99E}"/>
              </a:ext>
            </a:extLst>
          </p:cNvPr>
          <p:cNvSpPr txBox="1"/>
          <p:nvPr/>
        </p:nvSpPr>
        <p:spPr>
          <a:xfrm>
            <a:off x="4058460" y="997982"/>
            <a:ext cx="247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all day and night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A72C01A-D425-46C9-B269-FB817E7033E3}"/>
              </a:ext>
            </a:extLst>
          </p:cNvPr>
          <p:cNvSpPr txBox="1"/>
          <p:nvPr/>
        </p:nvSpPr>
        <p:spPr>
          <a:xfrm>
            <a:off x="5486401" y="1664404"/>
            <a:ext cx="108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in </a:t>
            </a:r>
            <a:r>
              <a:rPr lang="en-US" altLang="zh-HK" dirty="0" smtClean="0">
                <a:solidFill>
                  <a:srgbClr val="FF0000"/>
                </a:solidFill>
              </a:rPr>
              <a:t>cages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3AA6404-7449-457A-A41E-28EBEB5F9D26}"/>
              </a:ext>
            </a:extLst>
          </p:cNvPr>
          <p:cNvSpPr txBox="1"/>
          <p:nvPr/>
        </p:nvSpPr>
        <p:spPr>
          <a:xfrm>
            <a:off x="4082361" y="3925499"/>
            <a:ext cx="108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surgery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1A4CAC9-7424-4319-B090-6BC274C02708}"/>
              </a:ext>
            </a:extLst>
          </p:cNvPr>
          <p:cNvSpPr txBox="1"/>
          <p:nvPr/>
        </p:nvSpPr>
        <p:spPr>
          <a:xfrm>
            <a:off x="4053322" y="4564946"/>
            <a:ext cx="1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ear-cropping,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030218-FCE6-455D-9A84-66728F813E80}"/>
              </a:ext>
            </a:extLst>
          </p:cNvPr>
          <p:cNvSpPr txBox="1"/>
          <p:nvPr/>
        </p:nvSpPr>
        <p:spPr>
          <a:xfrm>
            <a:off x="4061290" y="4922716"/>
            <a:ext cx="1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tail-docking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C5D6115-B502-44D7-A422-1B29344831B4}"/>
              </a:ext>
            </a:extLst>
          </p:cNvPr>
          <p:cNvSpPr txBox="1"/>
          <p:nvPr/>
        </p:nvSpPr>
        <p:spPr>
          <a:xfrm>
            <a:off x="5630503" y="4934278"/>
            <a:ext cx="127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debarking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AC82448-454F-48C1-9E17-14001A0EAC58}"/>
              </a:ext>
            </a:extLst>
          </p:cNvPr>
          <p:cNvSpPr txBox="1"/>
          <p:nvPr/>
        </p:nvSpPr>
        <p:spPr>
          <a:xfrm>
            <a:off x="4132517" y="5465152"/>
            <a:ext cx="1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Hoarding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F239E6E-0418-42AE-872C-15FA4799BE00}"/>
              </a:ext>
            </a:extLst>
          </p:cNvPr>
          <p:cNvSpPr txBox="1"/>
          <p:nvPr/>
        </p:nvSpPr>
        <p:spPr>
          <a:xfrm>
            <a:off x="8016463" y="679492"/>
            <a:ext cx="71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social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BD216B2-A893-4DA5-974A-317A79853FBD}"/>
              </a:ext>
            </a:extLst>
          </p:cNvPr>
          <p:cNvSpPr txBox="1"/>
          <p:nvPr/>
        </p:nvSpPr>
        <p:spPr>
          <a:xfrm>
            <a:off x="10559982" y="1634434"/>
            <a:ext cx="11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satisfying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DA04650-42BC-4974-84CC-58AB64B6A51C}"/>
              </a:ext>
            </a:extLst>
          </p:cNvPr>
          <p:cNvSpPr txBox="1"/>
          <p:nvPr/>
        </p:nvSpPr>
        <p:spPr>
          <a:xfrm>
            <a:off x="9919290" y="1009116"/>
            <a:ext cx="11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exercise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ED8AEA5-F6F9-4487-8CD4-FBAC6B91EBB2}"/>
              </a:ext>
            </a:extLst>
          </p:cNvPr>
          <p:cNvSpPr txBox="1"/>
          <p:nvPr/>
        </p:nvSpPr>
        <p:spPr>
          <a:xfrm>
            <a:off x="7986360" y="997982"/>
            <a:ext cx="164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companionship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E9519CA-2422-401D-BE4D-645B7A915E72}"/>
              </a:ext>
            </a:extLst>
          </p:cNvPr>
          <p:cNvSpPr txBox="1"/>
          <p:nvPr/>
        </p:nvSpPr>
        <p:spPr>
          <a:xfrm>
            <a:off x="7126187" y="1316472"/>
            <a:ext cx="263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mental stimulation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44A5202-FA57-4D99-803F-7F016C0D48B1}"/>
              </a:ext>
            </a:extLst>
          </p:cNvPr>
          <p:cNvSpPr txBox="1"/>
          <p:nvPr/>
        </p:nvSpPr>
        <p:spPr>
          <a:xfrm>
            <a:off x="7094432" y="1954868"/>
            <a:ext cx="1638394" cy="3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all their needs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CDAD5F9-0065-4C2D-A4AF-A5DBB4D6BF2C}"/>
              </a:ext>
            </a:extLst>
          </p:cNvPr>
          <p:cNvSpPr txBox="1"/>
          <p:nvPr/>
        </p:nvSpPr>
        <p:spPr>
          <a:xfrm>
            <a:off x="7039345" y="2291988"/>
            <a:ext cx="452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guardians to ignore and </a:t>
            </a:r>
            <a:r>
              <a:rPr lang="en-US" altLang="zh-HK" dirty="0" smtClean="0">
                <a:solidFill>
                  <a:srgbClr val="FF0000"/>
                </a:solidFill>
              </a:rPr>
              <a:t>store </a:t>
            </a:r>
            <a:r>
              <a:rPr lang="en-US" altLang="zh-HK" dirty="0">
                <a:solidFill>
                  <a:srgbClr val="FF0000"/>
                </a:solidFill>
              </a:rPr>
              <a:t>their </a:t>
            </a:r>
            <a:r>
              <a:rPr lang="en-US" altLang="zh-HK" dirty="0" smtClean="0">
                <a:solidFill>
                  <a:srgbClr val="FF0000"/>
                </a:solidFill>
              </a:rPr>
              <a:t>dogs in a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3B2A842-CDB2-4CC4-96FB-6D3390CD4413}"/>
              </a:ext>
            </a:extLst>
          </p:cNvPr>
          <p:cNvSpPr txBox="1"/>
          <p:nvPr/>
        </p:nvSpPr>
        <p:spPr>
          <a:xfrm>
            <a:off x="7903158" y="3607932"/>
            <a:ext cx="1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convenience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DC5B1D2-7A25-4814-8F61-A7965D59F2F9}"/>
              </a:ext>
            </a:extLst>
          </p:cNvPr>
          <p:cNvSpPr txBox="1"/>
          <p:nvPr/>
        </p:nvSpPr>
        <p:spPr>
          <a:xfrm>
            <a:off x="9672858" y="3607932"/>
            <a:ext cx="1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preference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1C1D4F8-CE97-42E5-9882-2A19DFC6F177}"/>
              </a:ext>
            </a:extLst>
          </p:cNvPr>
          <p:cNvSpPr txBox="1"/>
          <p:nvPr/>
        </p:nvSpPr>
        <p:spPr>
          <a:xfrm>
            <a:off x="7122465" y="3955960"/>
            <a:ext cx="1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Painful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D309B52-631A-4334-AAEA-94EACD345465}"/>
              </a:ext>
            </a:extLst>
          </p:cNvPr>
          <p:cNvSpPr txBox="1"/>
          <p:nvPr/>
        </p:nvSpPr>
        <p:spPr>
          <a:xfrm>
            <a:off x="8467286" y="3934656"/>
            <a:ext cx="114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traumatic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235CD01-473B-4E5A-96E7-529ACCC5DB5B}"/>
              </a:ext>
            </a:extLst>
          </p:cNvPr>
          <p:cNvSpPr txBox="1"/>
          <p:nvPr/>
        </p:nvSpPr>
        <p:spPr>
          <a:xfrm>
            <a:off x="8188295" y="4291302"/>
            <a:ext cx="108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banned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80C6F23-796E-4EA2-9087-E7432FE556BE}"/>
              </a:ext>
            </a:extLst>
          </p:cNvPr>
          <p:cNvSpPr txBox="1"/>
          <p:nvPr/>
        </p:nvSpPr>
        <p:spPr>
          <a:xfrm>
            <a:off x="9205319" y="4606043"/>
            <a:ext cx="1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the U.S.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AB2D3A4-0C1B-48A6-9394-41AB25DBEC00}"/>
              </a:ext>
            </a:extLst>
          </p:cNvPr>
          <p:cNvSpPr txBox="1"/>
          <p:nvPr/>
        </p:nvSpPr>
        <p:spPr>
          <a:xfrm>
            <a:off x="9260384" y="5490686"/>
            <a:ext cx="188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overpopulation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A76579A-DFB1-42E5-8451-1829A707B6C8}"/>
              </a:ext>
            </a:extLst>
          </p:cNvPr>
          <p:cNvSpPr txBox="1"/>
          <p:nvPr/>
        </p:nvSpPr>
        <p:spPr>
          <a:xfrm>
            <a:off x="9626885" y="5800473"/>
            <a:ext cx="1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serious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D5BDD9E-732D-47FC-A12C-2BB3FDA931A2}"/>
              </a:ext>
            </a:extLst>
          </p:cNvPr>
          <p:cNvSpPr txBox="1"/>
          <p:nvPr/>
        </p:nvSpPr>
        <p:spPr>
          <a:xfrm>
            <a:off x="7813746" y="6128555"/>
            <a:ext cx="188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fatal for animals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CDAD5F9-0065-4C2D-A4AF-A5DBB4D6BF2C}"/>
              </a:ext>
            </a:extLst>
          </p:cNvPr>
          <p:cNvSpPr txBox="1"/>
          <p:nvPr/>
        </p:nvSpPr>
        <p:spPr>
          <a:xfrm>
            <a:off x="7039345" y="2654977"/>
            <a:ext cx="452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place like a warehouse as if they were goods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739" y="574172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p.9 &amp; p.10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28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4DD3B6-86EE-49DD-9A2F-113000DE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8408"/>
            <a:ext cx="2947482" cy="4601183"/>
          </a:xfrm>
        </p:spPr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2. Ideas for shared writing</a:t>
            </a:r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00CD62-8EA9-43E1-B773-61D7C4590429}"/>
              </a:ext>
            </a:extLst>
          </p:cNvPr>
          <p:cNvSpPr txBox="1"/>
          <p:nvPr/>
        </p:nvSpPr>
        <p:spPr>
          <a:xfrm>
            <a:off x="3521466" y="392182"/>
            <a:ext cx="831031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HK" sz="1800" b="1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Context</a:t>
            </a:r>
          </a:p>
          <a:p>
            <a:pPr algn="just"/>
            <a:r>
              <a:rPr lang="en-US" altLang="zh-HK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Imagine that you were a pet dog living with your owner, Amy, in an apartment. Amy has to work all day. For </a:t>
            </a:r>
            <a:r>
              <a:rPr lang="en-US" altLang="zh-HK" sz="1800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sake of convenience, </a:t>
            </a:r>
            <a:r>
              <a:rPr lang="en-US" altLang="zh-HK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Amy puts you in a </a:t>
            </a:r>
            <a:r>
              <a:rPr lang="en-US" altLang="zh-HK" sz="1800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cage </a:t>
            </a:r>
            <a:r>
              <a:rPr lang="en-US" altLang="zh-HK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before she goes to work early in the morning and takes you out late at night when she returns home. </a:t>
            </a:r>
            <a:endParaRPr lang="zh-TW" altLang="zh-HK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HK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You are planning to write a diary entry about the cruelty you experience in a day and what you would like your owner </a:t>
            </a:r>
            <a:r>
              <a:rPr lang="en-US" altLang="zh-HK" sz="1800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do </a:t>
            </a:r>
            <a:r>
              <a:rPr lang="en-US" altLang="zh-HK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you. You may use the information in Part 1 to help you brainstorm ideas. </a:t>
            </a:r>
            <a:endParaRPr lang="zh-TW" altLang="zh-HK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0ED4F96-A1E6-4853-805A-C5647EBB9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041074"/>
              </p:ext>
            </p:extLst>
          </p:nvPr>
        </p:nvGraphicFramePr>
        <p:xfrm>
          <a:off x="3521467" y="2734840"/>
          <a:ext cx="8150486" cy="37892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13771">
                  <a:extLst>
                    <a:ext uri="{9D8B030D-6E8A-4147-A177-3AD203B41FA5}">
                      <a16:colId xmlns:a16="http://schemas.microsoft.com/office/drawing/2014/main" val="1888505221"/>
                    </a:ext>
                  </a:extLst>
                </a:gridCol>
                <a:gridCol w="6736715">
                  <a:extLst>
                    <a:ext uri="{9D8B030D-6E8A-4147-A177-3AD203B41FA5}">
                      <a16:colId xmlns:a16="http://schemas.microsoft.com/office/drawing/2014/main" val="3477809265"/>
                    </a:ext>
                  </a:extLst>
                </a:gridCol>
              </a:tblGrid>
              <a:tr h="421028"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Paragraph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Ideas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812641"/>
                  </a:ext>
                </a:extLst>
              </a:tr>
              <a:tr h="3368222"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kern="100" dirty="0" smtClean="0">
                          <a:effectLst/>
                        </a:rPr>
                        <a:t>The </a:t>
                      </a:r>
                      <a:r>
                        <a:rPr lang="en-US" sz="2000" b="1" kern="100" dirty="0">
                          <a:effectLst/>
                        </a:rPr>
                        <a:t>weather</a:t>
                      </a:r>
                      <a:endParaRPr lang="zh-TW" sz="2000" b="1" kern="100" dirty="0">
                        <a:effectLst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just"/>
                      <a:endParaRPr lang="en-US" sz="2000" b="1" kern="100" dirty="0" smtClean="0">
                        <a:effectLst/>
                      </a:endParaRPr>
                    </a:p>
                    <a:p>
                      <a:pPr algn="just"/>
                      <a:r>
                        <a:rPr lang="en-US" sz="2000" b="1" kern="100" dirty="0" smtClean="0">
                          <a:effectLst/>
                        </a:rPr>
                        <a:t>Feelings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805172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758A73DF-0ECA-4A35-9C1D-A6372C6A9E6E}"/>
              </a:ext>
            </a:extLst>
          </p:cNvPr>
          <p:cNvSpPr txBox="1"/>
          <p:nvPr/>
        </p:nvSpPr>
        <p:spPr>
          <a:xfrm>
            <a:off x="4993241" y="3441137"/>
            <a:ext cx="32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fine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3C5DE3A-3FE1-4796-8168-97F247A20A34}"/>
              </a:ext>
            </a:extLst>
          </p:cNvPr>
          <p:cNvSpPr txBox="1"/>
          <p:nvPr/>
        </p:nvSpPr>
        <p:spPr>
          <a:xfrm>
            <a:off x="4993241" y="3810469"/>
            <a:ext cx="472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 smtClean="0">
                <a:solidFill>
                  <a:srgbClr val="FF0000"/>
                </a:solidFill>
              </a:rPr>
              <a:t>could see sunshine outside my small cage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67C27A-C7BB-42AF-BC7A-A42CCF8B4913}"/>
              </a:ext>
            </a:extLst>
          </p:cNvPr>
          <p:cNvSpPr txBox="1"/>
          <p:nvPr/>
        </p:nvSpPr>
        <p:spPr>
          <a:xfrm>
            <a:off x="4993241" y="4797947"/>
            <a:ext cx="32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unhappy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51E00A3-1D6E-4837-9F40-9208E827FFD3}"/>
              </a:ext>
            </a:extLst>
          </p:cNvPr>
          <p:cNvSpPr txBox="1"/>
          <p:nvPr/>
        </p:nvSpPr>
        <p:spPr>
          <a:xfrm>
            <a:off x="0" y="8569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Write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diary entry about the cruelty you experience in a day and what you would like your </a:t>
            </a:r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owner to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do for you.</a:t>
            </a:r>
            <a:endParaRPr lang="zh-TW" altLang="zh-HK" sz="1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550546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p.10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258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D2ACC-ECEA-423C-8F59-34F49AFC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2. Ideas for shared writing</a:t>
            </a:r>
            <a:endParaRPr lang="zh-HK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2CCD9F4-8011-4725-B2BA-A87178D5F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989"/>
              </p:ext>
            </p:extLst>
          </p:nvPr>
        </p:nvGraphicFramePr>
        <p:xfrm>
          <a:off x="3743735" y="548640"/>
          <a:ext cx="8116585" cy="62316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12351">
                  <a:extLst>
                    <a:ext uri="{9D8B030D-6E8A-4147-A177-3AD203B41FA5}">
                      <a16:colId xmlns:a16="http://schemas.microsoft.com/office/drawing/2014/main" val="483973546"/>
                    </a:ext>
                  </a:extLst>
                </a:gridCol>
                <a:gridCol w="6904234">
                  <a:extLst>
                    <a:ext uri="{9D8B030D-6E8A-4147-A177-3AD203B41FA5}">
                      <a16:colId xmlns:a16="http://schemas.microsoft.com/office/drawing/2014/main" val="3246571505"/>
                    </a:ext>
                  </a:extLst>
                </a:gridCol>
              </a:tblGrid>
              <a:tr h="516641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Paragraph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Ideas</a:t>
                      </a:r>
                    </a:p>
                    <a:p>
                      <a:pPr algn="just"/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val="2097247817"/>
                  </a:ext>
                </a:extLst>
              </a:tr>
              <a:tr h="5683055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effectLst/>
                        </a:rPr>
                        <a:t>Things that happened with thoughts and feelings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1800" kern="100" dirty="0">
                          <a:effectLst/>
                        </a:rPr>
                        <a:t>In the morning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</a:p>
                    <a:p>
                      <a:pPr algn="just"/>
                      <a:endParaRPr lang="en-US" altLang="zh-TW" sz="1800" kern="100" dirty="0">
                        <a:effectLst/>
                      </a:endParaRPr>
                    </a:p>
                    <a:p>
                      <a:pPr algn="just"/>
                      <a:endParaRPr lang="en-US" altLang="zh-TW" sz="1800" kern="100" dirty="0">
                        <a:effectLst/>
                      </a:endParaRPr>
                    </a:p>
                    <a:p>
                      <a:pPr algn="just"/>
                      <a:endParaRPr lang="en-US" altLang="zh-TW" sz="1800" kern="100" dirty="0">
                        <a:effectLst/>
                      </a:endParaRPr>
                    </a:p>
                    <a:p>
                      <a:pPr algn="just"/>
                      <a:endParaRPr lang="en-US" altLang="zh-TW" sz="1800" kern="100" dirty="0">
                        <a:effectLst/>
                      </a:endParaRPr>
                    </a:p>
                    <a:p>
                      <a:pPr algn="just"/>
                      <a:endParaRPr lang="en-US" altLang="zh-TW" sz="1800" kern="100" dirty="0">
                        <a:effectLst/>
                      </a:endParaRPr>
                    </a:p>
                    <a:p>
                      <a:pPr algn="just"/>
                      <a:endParaRPr lang="en-US" altLang="zh-TW" sz="1800" kern="100" dirty="0">
                        <a:effectLst/>
                      </a:endParaRPr>
                    </a:p>
                    <a:p>
                      <a:pPr algn="just"/>
                      <a:endParaRPr lang="zh-TW" sz="1800" kern="100" dirty="0"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"/>
                      </a:pPr>
                      <a:endParaRPr lang="en-US" sz="1800" kern="100" dirty="0"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1800" kern="100" dirty="0">
                          <a:effectLst/>
                        </a:rPr>
                        <a:t>In the afternoon 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</a:p>
                    <a:p>
                      <a:pPr algn="just"/>
                      <a:endParaRPr lang="en-US" sz="1800" kern="100" dirty="0">
                        <a:effectLst/>
                      </a:endParaRPr>
                    </a:p>
                    <a:p>
                      <a:pPr algn="just"/>
                      <a:endParaRPr lang="en-US" sz="1800" kern="100" dirty="0">
                        <a:effectLst/>
                      </a:endParaRPr>
                    </a:p>
                    <a:p>
                      <a:pPr algn="just"/>
                      <a:endParaRPr lang="en-US" sz="1800" kern="100" dirty="0">
                        <a:effectLst/>
                      </a:endParaRPr>
                    </a:p>
                    <a:p>
                      <a:pPr algn="just"/>
                      <a:endParaRPr lang="zh-TW" sz="1800" kern="100" dirty="0">
                        <a:effectLst/>
                      </a:endParaRPr>
                    </a:p>
                    <a:p>
                      <a:pPr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val="685202988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8A98CCF8-6BFA-4728-A93B-B7DC6CB7A1AA}"/>
              </a:ext>
            </a:extLst>
          </p:cNvPr>
          <p:cNvSpPr txBox="1"/>
          <p:nvPr/>
        </p:nvSpPr>
        <p:spPr>
          <a:xfrm>
            <a:off x="5284669" y="1710082"/>
            <a:ext cx="634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 smtClean="0">
                <a:solidFill>
                  <a:srgbClr val="FF0000"/>
                </a:solidFill>
              </a:rPr>
              <a:t>Amy forgot </a:t>
            </a:r>
            <a:r>
              <a:rPr lang="en-US" altLang="zh-HK" dirty="0">
                <a:solidFill>
                  <a:srgbClr val="FF0000"/>
                </a:solidFill>
              </a:rPr>
              <a:t>to put toys in the </a:t>
            </a:r>
            <a:r>
              <a:rPr lang="en-US" altLang="zh-HK" dirty="0" smtClean="0">
                <a:solidFill>
                  <a:srgbClr val="FF0000"/>
                </a:solidFill>
              </a:rPr>
              <a:t>cage and clean the </a:t>
            </a:r>
            <a:r>
              <a:rPr lang="en-US" altLang="zh-HK" dirty="0" err="1" smtClean="0">
                <a:solidFill>
                  <a:srgbClr val="FF0000"/>
                </a:solidFill>
              </a:rPr>
              <a:t>potty</a:t>
            </a:r>
            <a:r>
              <a:rPr lang="en-US" altLang="zh-HK" dirty="0" smtClean="0">
                <a:solidFill>
                  <a:srgbClr val="FF0000"/>
                </a:solidFill>
              </a:rPr>
              <a:t> area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E285455-3059-4C41-AFD6-074DC6DE75FB}"/>
              </a:ext>
            </a:extLst>
          </p:cNvPr>
          <p:cNvSpPr txBox="1"/>
          <p:nvPr/>
        </p:nvSpPr>
        <p:spPr>
          <a:xfrm>
            <a:off x="5282100" y="3247743"/>
            <a:ext cx="32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could not exercise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92AEA16-4A18-4851-B9DF-E5887F7E6E4B}"/>
              </a:ext>
            </a:extLst>
          </p:cNvPr>
          <p:cNvSpPr txBox="1"/>
          <p:nvPr/>
        </p:nvSpPr>
        <p:spPr>
          <a:xfrm>
            <a:off x="5318916" y="2676165"/>
            <a:ext cx="32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felt depressed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EC59671-3438-4610-A114-F51AB257863B}"/>
              </a:ext>
            </a:extLst>
          </p:cNvPr>
          <p:cNvSpPr txBox="1"/>
          <p:nvPr/>
        </p:nvSpPr>
        <p:spPr>
          <a:xfrm>
            <a:off x="5336224" y="6131995"/>
            <a:ext cx="32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scary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D7FADED-751A-412F-9590-128193036CA8}"/>
              </a:ext>
            </a:extLst>
          </p:cNvPr>
          <p:cNvSpPr txBox="1"/>
          <p:nvPr/>
        </p:nvSpPr>
        <p:spPr>
          <a:xfrm>
            <a:off x="5284669" y="2223521"/>
            <a:ext cx="439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all alone in the small and dirty </a:t>
            </a:r>
            <a:r>
              <a:rPr lang="en-US" altLang="zh-HK" dirty="0" smtClean="0">
                <a:solidFill>
                  <a:srgbClr val="FF0000"/>
                </a:solidFill>
              </a:rPr>
              <a:t>cage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C24979C-2AA2-41B1-BF56-48372DD8C5E2}"/>
              </a:ext>
            </a:extLst>
          </p:cNvPr>
          <p:cNvSpPr txBox="1"/>
          <p:nvPr/>
        </p:nvSpPr>
        <p:spPr>
          <a:xfrm>
            <a:off x="5282100" y="3767852"/>
            <a:ext cx="32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had nothing to do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7B966C4-D39E-4D5A-B3CE-9D9C3863C052}"/>
              </a:ext>
            </a:extLst>
          </p:cNvPr>
          <p:cNvSpPr txBox="1"/>
          <p:nvPr/>
        </p:nvSpPr>
        <p:spPr>
          <a:xfrm>
            <a:off x="5318916" y="4912677"/>
            <a:ext cx="65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heard someone shouting loudly as if an accident was going to happen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56581BF-212B-460C-B8AA-E2F931805483}"/>
              </a:ext>
            </a:extLst>
          </p:cNvPr>
          <p:cNvSpPr txBox="1"/>
          <p:nvPr/>
        </p:nvSpPr>
        <p:spPr>
          <a:xfrm>
            <a:off x="5347109" y="5648325"/>
            <a:ext cx="32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could not escape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1E00A3-1D6E-4837-9F40-9208E827FFD3}"/>
              </a:ext>
            </a:extLst>
          </p:cNvPr>
          <p:cNvSpPr txBox="1"/>
          <p:nvPr/>
        </p:nvSpPr>
        <p:spPr>
          <a:xfrm>
            <a:off x="0" y="8569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Write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diary entry about the cruelty you experience in a day and what you would like your owner </a:t>
            </a:r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do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you.</a:t>
            </a:r>
            <a:endParaRPr lang="zh-TW" altLang="zh-HK" sz="1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0" y="548640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p.10 &amp; p.11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610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D2ACC-ECEA-423C-8F59-34F49AFC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2. Ideas for shared writing</a:t>
            </a:r>
            <a:endParaRPr lang="zh-HK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2CCD9F4-8011-4725-B2BA-A87178D5F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99554"/>
              </p:ext>
            </p:extLst>
          </p:nvPr>
        </p:nvGraphicFramePr>
        <p:xfrm>
          <a:off x="3554858" y="628700"/>
          <a:ext cx="8116585" cy="55914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12351">
                  <a:extLst>
                    <a:ext uri="{9D8B030D-6E8A-4147-A177-3AD203B41FA5}">
                      <a16:colId xmlns:a16="http://schemas.microsoft.com/office/drawing/2014/main" val="483973546"/>
                    </a:ext>
                  </a:extLst>
                </a:gridCol>
                <a:gridCol w="6904234">
                  <a:extLst>
                    <a:ext uri="{9D8B030D-6E8A-4147-A177-3AD203B41FA5}">
                      <a16:colId xmlns:a16="http://schemas.microsoft.com/office/drawing/2014/main" val="3246571505"/>
                    </a:ext>
                  </a:extLst>
                </a:gridCol>
              </a:tblGrid>
              <a:tr h="839605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Paragraph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Ideas</a:t>
                      </a:r>
                    </a:p>
                    <a:p>
                      <a:pPr algn="just"/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val="2097247817"/>
                  </a:ext>
                </a:extLst>
              </a:tr>
              <a:tr h="4751851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00" dirty="0">
                          <a:effectLst/>
                        </a:rPr>
                        <a:t>Reflections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1800" kern="100" dirty="0">
                          <a:effectLst/>
                        </a:rPr>
                        <a:t>Thoughts and feelings</a:t>
                      </a:r>
                      <a:endParaRPr lang="zh-TW" sz="1800" kern="100" dirty="0">
                        <a:effectLst/>
                      </a:endParaRPr>
                    </a:p>
                    <a:p>
                      <a:pPr marL="304800" algn="just"/>
                      <a:endParaRPr lang="zh-TW" sz="1800" kern="100" dirty="0">
                        <a:effectLst/>
                      </a:endParaRPr>
                    </a:p>
                    <a:p>
                      <a:pPr marL="3048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 marL="304800" algn="just"/>
                      <a:endParaRPr lang="en-US" altLang="zh-TW" sz="1800" kern="100" dirty="0">
                        <a:effectLst/>
                      </a:endParaRPr>
                    </a:p>
                    <a:p>
                      <a:pPr marL="304800" algn="just"/>
                      <a:endParaRPr lang="en-US" altLang="zh-TW" sz="1800" kern="100" dirty="0">
                        <a:effectLst/>
                      </a:endParaRPr>
                    </a:p>
                    <a:p>
                      <a:pPr marL="304800" algn="just"/>
                      <a:endParaRPr lang="en-US" altLang="zh-TW" sz="1800" kern="100" dirty="0">
                        <a:effectLst/>
                      </a:endParaRPr>
                    </a:p>
                    <a:p>
                      <a:pPr marL="304800" algn="just"/>
                      <a:endParaRPr lang="en-US" altLang="zh-TW" sz="1800" kern="100" dirty="0">
                        <a:effectLst/>
                      </a:endParaRPr>
                    </a:p>
                    <a:p>
                      <a:pPr marL="304800" algn="just"/>
                      <a:endParaRPr lang="zh-TW" sz="1800" kern="100" dirty="0">
                        <a:effectLst/>
                      </a:endParaRP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1800" kern="100" dirty="0">
                          <a:effectLst/>
                        </a:rPr>
                        <a:t>Things that Amy </a:t>
                      </a:r>
                      <a:r>
                        <a:rPr lang="en-US" sz="1800" kern="100" dirty="0" smtClean="0">
                          <a:effectLst/>
                        </a:rPr>
                        <a:t>can </a:t>
                      </a:r>
                      <a:r>
                        <a:rPr lang="en-US" sz="1800" kern="100" dirty="0">
                          <a:effectLst/>
                        </a:rPr>
                        <a:t>do for me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/>
                      <a:endParaRPr lang="zh-TW" sz="1800" kern="100" dirty="0">
                        <a:effectLst/>
                      </a:endParaRPr>
                    </a:p>
                    <a:p>
                      <a:pPr algn="just"/>
                      <a:endParaRPr lang="zh-TW" sz="1800" kern="100" dirty="0">
                        <a:effectLst/>
                      </a:endParaRP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val="1293763035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27B093F6-523C-48A3-B7D1-613F79AE90A0}"/>
              </a:ext>
            </a:extLst>
          </p:cNvPr>
          <p:cNvSpPr txBox="1"/>
          <p:nvPr/>
        </p:nvSpPr>
        <p:spPr>
          <a:xfrm>
            <a:off x="5015011" y="2199801"/>
            <a:ext cx="538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cruel to keep animals </a:t>
            </a:r>
            <a:r>
              <a:rPr lang="en-US" altLang="zh-HK" dirty="0" smtClean="0">
                <a:solidFill>
                  <a:srgbClr val="FF0000"/>
                </a:solidFill>
              </a:rPr>
              <a:t>alone in cages </a:t>
            </a:r>
            <a:r>
              <a:rPr lang="en-US" altLang="zh-HK" dirty="0">
                <a:solidFill>
                  <a:srgbClr val="FF0000"/>
                </a:solidFill>
              </a:rPr>
              <a:t>for long hours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A3E28B-2534-4457-A581-EE4FABD726B6}"/>
              </a:ext>
            </a:extLst>
          </p:cNvPr>
          <p:cNvSpPr txBox="1"/>
          <p:nvPr/>
        </p:nvSpPr>
        <p:spPr>
          <a:xfrm>
            <a:off x="5015011" y="2708406"/>
            <a:ext cx="439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animals have needs and feelings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9547B3-3E02-4FF2-B880-629D449FE8B8}"/>
              </a:ext>
            </a:extLst>
          </p:cNvPr>
          <p:cNvSpPr txBox="1"/>
          <p:nvPr/>
        </p:nvSpPr>
        <p:spPr>
          <a:xfrm>
            <a:off x="5178297" y="4464281"/>
            <a:ext cx="508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 smtClean="0">
                <a:solidFill>
                  <a:srgbClr val="FF0000"/>
                </a:solidFill>
              </a:rPr>
              <a:t>let me stay out of the cage while she is away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A12FEA3-B8AD-40B2-8F3D-6A66D4A688D7}"/>
              </a:ext>
            </a:extLst>
          </p:cNvPr>
          <p:cNvSpPr txBox="1"/>
          <p:nvPr/>
        </p:nvSpPr>
        <p:spPr>
          <a:xfrm>
            <a:off x="5178297" y="5157552"/>
            <a:ext cx="439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HK" dirty="0">
                <a:solidFill>
                  <a:srgbClr val="FF0000"/>
                </a:solidFill>
              </a:rPr>
              <a:t>keep another dog to </a:t>
            </a:r>
            <a:r>
              <a:rPr lang="en-US" altLang="zh-HK" dirty="0" smtClean="0">
                <a:solidFill>
                  <a:srgbClr val="FF0000"/>
                </a:solidFill>
              </a:rPr>
              <a:t>accompany me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51E00A3-1D6E-4837-9F40-9208E827FFD3}"/>
              </a:ext>
            </a:extLst>
          </p:cNvPr>
          <p:cNvSpPr txBox="1"/>
          <p:nvPr/>
        </p:nvSpPr>
        <p:spPr>
          <a:xfrm>
            <a:off x="0" y="8569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Write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diary entry about the cruelty you experience in a day and what you would like your </a:t>
            </a:r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owner to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do for you.</a:t>
            </a:r>
            <a:endParaRPr lang="zh-TW" altLang="zh-HK" sz="1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628700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329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FA910D57-CDA5-48A6-AFA5-A8BB99E6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3. Shared writing</a:t>
            </a:r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51E00A3-1D6E-4837-9F40-9208E827FFD3}"/>
              </a:ext>
            </a:extLst>
          </p:cNvPr>
          <p:cNvSpPr txBox="1"/>
          <p:nvPr/>
        </p:nvSpPr>
        <p:spPr>
          <a:xfrm>
            <a:off x="0" y="8569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Write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diary entry about the cruelty you experience in a day and what you would like your owner </a:t>
            </a:r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do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you.</a:t>
            </a:r>
            <a:endParaRPr lang="zh-TW" altLang="zh-HK" sz="1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0" name="表格 20">
            <a:extLst>
              <a:ext uri="{FF2B5EF4-FFF2-40B4-BE49-F238E27FC236}">
                <a16:creationId xmlns:a16="http://schemas.microsoft.com/office/drawing/2014/main" id="{851F4795-958B-4607-801E-503F9EC77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66816"/>
              </p:ext>
            </p:extLst>
          </p:nvPr>
        </p:nvGraphicFramePr>
        <p:xfrm>
          <a:off x="3542301" y="753109"/>
          <a:ext cx="7502418" cy="37317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3564">
                  <a:extLst>
                    <a:ext uri="{9D8B030D-6E8A-4147-A177-3AD203B41FA5}">
                      <a16:colId xmlns:a16="http://schemas.microsoft.com/office/drawing/2014/main" val="571511745"/>
                    </a:ext>
                  </a:extLst>
                </a:gridCol>
                <a:gridCol w="4828854">
                  <a:extLst>
                    <a:ext uri="{9D8B030D-6E8A-4147-A177-3AD203B41FA5}">
                      <a16:colId xmlns:a16="http://schemas.microsoft.com/office/drawing/2014/main" val="2770091758"/>
                    </a:ext>
                  </a:extLst>
                </a:gridCol>
              </a:tblGrid>
              <a:tr h="520871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Ideas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/>
                        <a:t>Paragraph 1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33950"/>
                  </a:ext>
                </a:extLst>
              </a:tr>
              <a:tr h="3210850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altLang="zh-H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weather</a:t>
                      </a:r>
                      <a:endParaRPr lang="zh-TW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fine  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r>
                        <a:rPr lang="en-US" altLang="zh-TW" sz="1800" u="non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see sunshine outside my small cage</a:t>
                      </a:r>
                      <a:endParaRPr lang="zh-TW" altLang="zh-HK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HK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HK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HK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endParaRPr lang="zh-TW" altLang="zh-HK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unhappy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Friday, 7 August 20XX</a:t>
                      </a:r>
                      <a:endParaRPr lang="zh-TW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weather </a:t>
                      </a:r>
                      <a:r>
                        <a:rPr lang="en-US" altLang="zh-HK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 </a:t>
                      </a:r>
                      <a:r>
                        <a:rPr lang="en-US" altLang="zh-HK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</a:t>
                      </a:r>
                      <a:endParaRPr lang="en-US" altLang="zh-HK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endParaRPr lang="zh-TW" altLang="zh-HK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27936"/>
                  </a:ext>
                </a:extLst>
              </a:tr>
            </a:tbl>
          </a:graphicData>
        </a:graphic>
      </p:graphicFrame>
      <p:sp>
        <p:nvSpPr>
          <p:cNvPr id="21" name="文字方塊 2">
            <a:extLst>
              <a:ext uri="{FF2B5EF4-FFF2-40B4-BE49-F238E27FC236}">
                <a16:creationId xmlns:a16="http://schemas.microsoft.com/office/drawing/2014/main" id="{81AD2536-7729-4BFF-A781-47D33265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4" y="5358198"/>
            <a:ext cx="1764665" cy="1482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simple past tense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write about things that happened in the past,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couldn’t wait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see my good human friend,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Datiz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 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">
            <a:extLst>
              <a:ext uri="{FF2B5EF4-FFF2-40B4-BE49-F238E27FC236}">
                <a16:creationId xmlns:a16="http://schemas.microsoft.com/office/drawing/2014/main" id="{02C81CF3-3493-4988-B47E-BF16864D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81" y="5760434"/>
            <a:ext cx="1764665" cy="1040765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simple present tense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state the facts,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am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as big as a school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">
            <a:extLst>
              <a:ext uri="{FF2B5EF4-FFF2-40B4-BE49-F238E27FC236}">
                <a16:creationId xmlns:a16="http://schemas.microsoft.com/office/drawing/2014/main" id="{E4D3B679-5C22-4F9E-BFC5-047A5629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65" y="5759314"/>
            <a:ext cx="1764665" cy="560705"/>
          </a:xfrm>
          <a:prstGeom prst="rect">
            <a:avLst/>
          </a:prstGeom>
          <a:solidFill>
            <a:srgbClr val="FFCC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personal pronouns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I and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">
            <a:extLst>
              <a:ext uri="{FF2B5EF4-FFF2-40B4-BE49-F238E27FC236}">
                <a16:creationId xmlns:a16="http://schemas.microsoft.com/office/drawing/2014/main" id="{B8ECC2CB-C0F6-4F35-AB24-A05A9C1F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925" y="5949032"/>
            <a:ext cx="1737995" cy="850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feelings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thoughts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We were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 scared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">
            <a:extLst>
              <a:ext uri="{FF2B5EF4-FFF2-40B4-BE49-F238E27FC236}">
                <a16:creationId xmlns:a16="http://schemas.microsoft.com/office/drawing/2014/main" id="{C116F214-C034-4841-B4E8-B3574C19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986" y="5940142"/>
            <a:ext cx="1764665" cy="86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I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Sapi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can 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resume its beauty soon.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B9F49FB6-4118-48FC-A0E5-340A6F9A2CB2}"/>
              </a:ext>
            </a:extLst>
          </p:cNvPr>
          <p:cNvGrpSpPr/>
          <p:nvPr/>
        </p:nvGrpSpPr>
        <p:grpSpPr>
          <a:xfrm>
            <a:off x="9512453" y="4698614"/>
            <a:ext cx="1877060" cy="2244725"/>
            <a:chOff x="0" y="0"/>
            <a:chExt cx="2949575" cy="152654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雲朵形 27">
              <a:extLst>
                <a:ext uri="{FF2B5EF4-FFF2-40B4-BE49-F238E27FC236}">
                  <a16:creationId xmlns:a16="http://schemas.microsoft.com/office/drawing/2014/main" id="{27E1C0D4-7950-42A8-93B0-180BDEA71772}"/>
                </a:ext>
              </a:extLst>
            </p:cNvPr>
            <p:cNvSpPr/>
            <p:nvPr/>
          </p:nvSpPr>
          <p:spPr>
            <a:xfrm>
              <a:off x="0" y="0"/>
              <a:ext cx="2949575" cy="1526540"/>
            </a:xfrm>
            <a:prstGeom prst="cloud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7" name="文字方塊 2">
              <a:extLst>
                <a:ext uri="{FF2B5EF4-FFF2-40B4-BE49-F238E27FC236}">
                  <a16:creationId xmlns:a16="http://schemas.microsoft.com/office/drawing/2014/main" id="{32F07049-6E25-44AF-BAD7-10BDFB749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41" y="214685"/>
              <a:ext cx="2377440" cy="120840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Don’t forget to: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"/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use a friendly tone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"/>
              </a:pPr>
              <a:r>
                <a:rPr lang="en-GB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describe the events in the order they happen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GB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893512" y="1920259"/>
            <a:ext cx="12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fine today.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34503" y="2611909"/>
            <a:ext cx="295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another unhappy day for me.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19611" y="2266084"/>
            <a:ext cx="23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outside my small cage.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6218" y="1920259"/>
            <a:ext cx="20485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I could see sunshine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487040" y="2266084"/>
            <a:ext cx="2524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However, it was just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0" y="559783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54413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4" grpId="0"/>
      <p:bldP spid="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FA910D57-CDA5-48A6-AFA5-A8BB99E6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3. Shared writing</a:t>
            </a:r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51E00A3-1D6E-4837-9F40-9208E827FFD3}"/>
              </a:ext>
            </a:extLst>
          </p:cNvPr>
          <p:cNvSpPr txBox="1"/>
          <p:nvPr/>
        </p:nvSpPr>
        <p:spPr>
          <a:xfrm>
            <a:off x="0" y="1495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Write a diary entry about the cruelty you experience in a day and what you would like your owner </a:t>
            </a:r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do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you.</a:t>
            </a:r>
            <a:endParaRPr lang="zh-TW" altLang="zh-HK" sz="1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">
            <a:extLst>
              <a:ext uri="{FF2B5EF4-FFF2-40B4-BE49-F238E27FC236}">
                <a16:creationId xmlns:a16="http://schemas.microsoft.com/office/drawing/2014/main" id="{81AD2536-7729-4BFF-A781-47D33265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4" y="5358198"/>
            <a:ext cx="1764665" cy="1482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simple past tense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write about things that happened in the past,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couldn’t wait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see my good human friend,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Datiz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 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">
            <a:extLst>
              <a:ext uri="{FF2B5EF4-FFF2-40B4-BE49-F238E27FC236}">
                <a16:creationId xmlns:a16="http://schemas.microsoft.com/office/drawing/2014/main" id="{02C81CF3-3493-4988-B47E-BF16864D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063" y="5817235"/>
            <a:ext cx="1764665" cy="1040765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simple present tense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state the facts,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am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as big as a school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">
            <a:extLst>
              <a:ext uri="{FF2B5EF4-FFF2-40B4-BE49-F238E27FC236}">
                <a16:creationId xmlns:a16="http://schemas.microsoft.com/office/drawing/2014/main" id="{E4D3B679-5C22-4F9E-BFC5-047A5629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079" y="5935653"/>
            <a:ext cx="1764665" cy="560705"/>
          </a:xfrm>
          <a:prstGeom prst="rect">
            <a:avLst/>
          </a:prstGeom>
          <a:solidFill>
            <a:srgbClr val="FFCC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personal pronouns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I and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">
            <a:extLst>
              <a:ext uri="{FF2B5EF4-FFF2-40B4-BE49-F238E27FC236}">
                <a16:creationId xmlns:a16="http://schemas.microsoft.com/office/drawing/2014/main" id="{B8ECC2CB-C0F6-4F35-AB24-A05A9C1F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854" y="5957922"/>
            <a:ext cx="1737995" cy="850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feelings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thoughts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We were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 scared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">
            <a:extLst>
              <a:ext uri="{FF2B5EF4-FFF2-40B4-BE49-F238E27FC236}">
                <a16:creationId xmlns:a16="http://schemas.microsoft.com/office/drawing/2014/main" id="{C116F214-C034-4841-B4E8-B3574C19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135" y="5940142"/>
            <a:ext cx="1764665" cy="86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I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Sapi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can 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resume its beauty soon.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E0D7902-69B1-4FCD-95E6-C201B2F37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3075"/>
              </p:ext>
            </p:extLst>
          </p:nvPr>
        </p:nvGraphicFramePr>
        <p:xfrm>
          <a:off x="3533563" y="677278"/>
          <a:ext cx="8530571" cy="47271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3289">
                  <a:extLst>
                    <a:ext uri="{9D8B030D-6E8A-4147-A177-3AD203B41FA5}">
                      <a16:colId xmlns:a16="http://schemas.microsoft.com/office/drawing/2014/main" val="2667542511"/>
                    </a:ext>
                  </a:extLst>
                </a:gridCol>
                <a:gridCol w="4497282">
                  <a:extLst>
                    <a:ext uri="{9D8B030D-6E8A-4147-A177-3AD203B41FA5}">
                      <a16:colId xmlns:a16="http://schemas.microsoft.com/office/drawing/2014/main" val="1926779722"/>
                    </a:ext>
                  </a:extLst>
                </a:gridCol>
              </a:tblGrid>
              <a:tr h="520871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/>
                        <a:t>Ideas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/>
                        <a:t>Paragraph 2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32767"/>
                  </a:ext>
                </a:extLst>
              </a:tr>
              <a:tr h="3210850">
                <a:tc>
                  <a:txBody>
                    <a:bodyPr/>
                    <a:lstStyle/>
                    <a:p>
                      <a:r>
                        <a:rPr lang="en-US" altLang="zh-H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happened with thoughts and feelings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morning</a:t>
                      </a:r>
                      <a:endParaRPr lang="zh-TW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</a:t>
                      </a:r>
                      <a:r>
                        <a:rPr lang="en-US" altLang="zh-HK" sz="1800" u="non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forgot </a:t>
                      </a: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put toys in the </a:t>
                      </a: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cage</a:t>
                      </a:r>
                      <a:r>
                        <a:rPr lang="en-US" altLang="zh-HK" sz="1800" u="none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800" u="non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 the potty area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alone in the small and dirty cage </a:t>
                      </a:r>
                      <a:endParaRPr lang="zh-TW" altLang="zh-HK" sz="1800" u="none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felt depressed </a:t>
                      </a:r>
                      <a:endParaRPr lang="zh-TW" altLang="zh-HK" sz="1800" u="none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</a:t>
                      </a: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exercise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 nothing to do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afternoon</a:t>
                      </a:r>
                      <a:endParaRPr lang="zh-TW" altLang="zh-HK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heard someone shouting loudly as if an accident was going to happen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not escape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scary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usual, Amy put me in the </a:t>
                      </a: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cage </a:t>
                      </a: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in the morning. Perhaps, she was busy last night. She only put some water and a little food in the </a:t>
                      </a: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cage </a:t>
                      </a: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forgot </a:t>
                      </a:r>
                      <a:r>
                        <a:rPr lang="en-US" altLang="zh-HK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 ___________________________</a:t>
                      </a: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add to the unlucky events, _________________________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____________________________________________________________________________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</a:t>
                      </a:r>
                      <a:endParaRPr lang="en-US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3775"/>
                  </a:ext>
                </a:extLst>
              </a:tr>
            </a:tbl>
          </a:graphicData>
        </a:graphic>
      </p:graphicFrame>
      <p:grpSp>
        <p:nvGrpSpPr>
          <p:cNvPr id="26" name="群組 25">
            <a:extLst>
              <a:ext uri="{FF2B5EF4-FFF2-40B4-BE49-F238E27FC236}">
                <a16:creationId xmlns:a16="http://schemas.microsoft.com/office/drawing/2014/main" id="{B9F49FB6-4118-48FC-A0E5-340A6F9A2CB2}"/>
              </a:ext>
            </a:extLst>
          </p:cNvPr>
          <p:cNvGrpSpPr/>
          <p:nvPr/>
        </p:nvGrpSpPr>
        <p:grpSpPr>
          <a:xfrm>
            <a:off x="10106189" y="4636951"/>
            <a:ext cx="1877060" cy="2244725"/>
            <a:chOff x="0" y="0"/>
            <a:chExt cx="2949575" cy="152654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雲朵形 27">
              <a:extLst>
                <a:ext uri="{FF2B5EF4-FFF2-40B4-BE49-F238E27FC236}">
                  <a16:creationId xmlns:a16="http://schemas.microsoft.com/office/drawing/2014/main" id="{27E1C0D4-7950-42A8-93B0-180BDEA71772}"/>
                </a:ext>
              </a:extLst>
            </p:cNvPr>
            <p:cNvSpPr/>
            <p:nvPr/>
          </p:nvSpPr>
          <p:spPr>
            <a:xfrm>
              <a:off x="0" y="0"/>
              <a:ext cx="2949575" cy="1526540"/>
            </a:xfrm>
            <a:prstGeom prst="cloud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7" name="文字方塊 2">
              <a:extLst>
                <a:ext uri="{FF2B5EF4-FFF2-40B4-BE49-F238E27FC236}">
                  <a16:creationId xmlns:a16="http://schemas.microsoft.com/office/drawing/2014/main" id="{32F07049-6E25-44AF-BAD7-10BDFB749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41" y="214685"/>
              <a:ext cx="2377440" cy="120840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Don’t forget to: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"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use a friendly tone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"/>
              </a:pPr>
              <a:r>
                <a:rPr lang="en-GB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describe the events in the order they happen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GB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9459643" y="2188603"/>
            <a:ext cx="25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to put toys and clean the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61570" y="2511222"/>
            <a:ext cx="118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err="1" smtClean="0">
                <a:solidFill>
                  <a:srgbClr val="FF0000"/>
                </a:solidFill>
              </a:rPr>
              <a:t>potty</a:t>
            </a:r>
            <a:r>
              <a:rPr lang="en-US" altLang="zh-HK" dirty="0" smtClean="0">
                <a:solidFill>
                  <a:srgbClr val="FF0000"/>
                </a:solidFill>
              </a:rPr>
              <a:t> area.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663533" y="2511222"/>
            <a:ext cx="331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I felt depressed as I was all alone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94044" y="2864386"/>
            <a:ext cx="280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i</a:t>
            </a:r>
            <a:r>
              <a:rPr lang="en-US" altLang="zh-HK" dirty="0" smtClean="0">
                <a:solidFill>
                  <a:srgbClr val="FF0000"/>
                </a:solidFill>
              </a:rPr>
              <a:t>n the small and dirty cage.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0268110" y="2855128"/>
            <a:ext cx="151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I could not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94043" y="3178096"/>
            <a:ext cx="313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exercise and had nothing to do.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094554" y="3521491"/>
            <a:ext cx="277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I heard someone shouting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594042" y="3835201"/>
            <a:ext cx="438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l</a:t>
            </a:r>
            <a:r>
              <a:rPr lang="en-US" altLang="zh-HK" dirty="0" smtClean="0">
                <a:solidFill>
                  <a:srgbClr val="FF0000"/>
                </a:solidFill>
              </a:rPr>
              <a:t>oudly as if an accident was going to happen.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594041" y="4184409"/>
            <a:ext cx="292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However, I could not escape.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00144" y="4186061"/>
            <a:ext cx="166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The experience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4691" y="4507028"/>
            <a:ext cx="18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was really scary!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0" y="569957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262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/>
      <p:bldP spid="3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4000" dirty="0"/>
              <a:t>Pre-reading activities</a:t>
            </a:r>
            <a:endParaRPr lang="zh-HK" altLang="en-US" sz="4000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140044180"/>
              </p:ext>
            </p:extLst>
          </p:nvPr>
        </p:nvGraphicFramePr>
        <p:xfrm>
          <a:off x="3458094" y="914816"/>
          <a:ext cx="8279475" cy="594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40974" y="155540"/>
            <a:ext cx="678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Learn more about the topic of the reader “</a:t>
            </a:r>
            <a:r>
              <a:rPr lang="en-US" altLang="zh-TW" sz="2000" dirty="0" err="1"/>
              <a:t>Datiz</a:t>
            </a:r>
            <a:r>
              <a:rPr lang="en-US" altLang="zh-TW" sz="2000" dirty="0"/>
              <a:t> and the Whale Shark” by completing the following pre-reading activities.</a:t>
            </a:r>
            <a:endParaRPr lang="zh-HK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95461" y="-8514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p.1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696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FA910D57-CDA5-48A6-AFA5-A8BB99E6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3. Shared writing</a:t>
            </a:r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51E00A3-1D6E-4837-9F40-9208E827FFD3}"/>
              </a:ext>
            </a:extLst>
          </p:cNvPr>
          <p:cNvSpPr txBox="1"/>
          <p:nvPr/>
        </p:nvSpPr>
        <p:spPr>
          <a:xfrm>
            <a:off x="0" y="8569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Write a diary entry about the cruelty you experience in a day and what you would like your owner </a:t>
            </a:r>
            <a:r>
              <a:rPr lang="en-US" altLang="zh-HK" sz="18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do </a:t>
            </a:r>
            <a:r>
              <a:rPr lang="en-US" altLang="zh-HK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you.</a:t>
            </a:r>
            <a:endParaRPr lang="zh-TW" altLang="zh-HK" sz="1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">
            <a:extLst>
              <a:ext uri="{FF2B5EF4-FFF2-40B4-BE49-F238E27FC236}">
                <a16:creationId xmlns:a16="http://schemas.microsoft.com/office/drawing/2014/main" id="{81AD2536-7729-4BFF-A781-47D33265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4" y="5358198"/>
            <a:ext cx="1764665" cy="1482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simple past tense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write about things that happened in the past,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couldn’t wait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see my good human friend,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Datiz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 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">
            <a:extLst>
              <a:ext uri="{FF2B5EF4-FFF2-40B4-BE49-F238E27FC236}">
                <a16:creationId xmlns:a16="http://schemas.microsoft.com/office/drawing/2014/main" id="{02C81CF3-3493-4988-B47E-BF16864D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81" y="5760434"/>
            <a:ext cx="1764665" cy="1040765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simple present tense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state the facts,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am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as big as a school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">
            <a:extLst>
              <a:ext uri="{FF2B5EF4-FFF2-40B4-BE49-F238E27FC236}">
                <a16:creationId xmlns:a16="http://schemas.microsoft.com/office/drawing/2014/main" id="{E4D3B679-5C22-4F9E-BFC5-047A5629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65" y="5759314"/>
            <a:ext cx="1764665" cy="560705"/>
          </a:xfrm>
          <a:prstGeom prst="rect">
            <a:avLst/>
          </a:prstGeom>
          <a:solidFill>
            <a:srgbClr val="FFCC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personal pronouns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I and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">
            <a:extLst>
              <a:ext uri="{FF2B5EF4-FFF2-40B4-BE49-F238E27FC236}">
                <a16:creationId xmlns:a16="http://schemas.microsoft.com/office/drawing/2014/main" id="{B8ECC2CB-C0F6-4F35-AB24-A05A9C1F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925" y="5949032"/>
            <a:ext cx="1737995" cy="850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feelings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thoughts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We were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 scared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">
            <a:extLst>
              <a:ext uri="{FF2B5EF4-FFF2-40B4-BE49-F238E27FC236}">
                <a16:creationId xmlns:a16="http://schemas.microsoft.com/office/drawing/2014/main" id="{C116F214-C034-4841-B4E8-B3574C19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986" y="5940142"/>
            <a:ext cx="1764665" cy="86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I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Sapi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can 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resume its beauty soon.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5251A5D-83A7-4A0F-8AC1-FE792452F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33023"/>
              </p:ext>
            </p:extLst>
          </p:nvPr>
        </p:nvGraphicFramePr>
        <p:xfrm>
          <a:off x="3831677" y="891916"/>
          <a:ext cx="7502418" cy="47271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3564">
                  <a:extLst>
                    <a:ext uri="{9D8B030D-6E8A-4147-A177-3AD203B41FA5}">
                      <a16:colId xmlns:a16="http://schemas.microsoft.com/office/drawing/2014/main" val="1070642810"/>
                    </a:ext>
                  </a:extLst>
                </a:gridCol>
                <a:gridCol w="4828854">
                  <a:extLst>
                    <a:ext uri="{9D8B030D-6E8A-4147-A177-3AD203B41FA5}">
                      <a16:colId xmlns:a16="http://schemas.microsoft.com/office/drawing/2014/main" val="136411961"/>
                    </a:ext>
                  </a:extLst>
                </a:gridCol>
              </a:tblGrid>
              <a:tr h="520871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/>
                        <a:t>Ideas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/>
                        <a:t>Paragraph 3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399444"/>
                  </a:ext>
                </a:extLst>
              </a:tr>
              <a:tr h="3210850">
                <a:tc>
                  <a:txBody>
                    <a:bodyPr/>
                    <a:lstStyle/>
                    <a:p>
                      <a:r>
                        <a:rPr lang="en-US" altLang="zh-H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Reflections</a:t>
                      </a:r>
                      <a:endParaRPr lang="zh-TW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Thoughts and feelings</a:t>
                      </a:r>
                      <a:endParaRPr lang="zh-TW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cruel to keep animals </a:t>
                      </a: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alone in cages </a:t>
                      </a: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long hours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animals have needs and feelings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H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Amy </a:t>
                      </a:r>
                      <a:r>
                        <a:rPr lang="en-US" altLang="zh-H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</a:t>
                      </a:r>
                      <a:r>
                        <a:rPr lang="en-US" altLang="zh-H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for me</a:t>
                      </a:r>
                      <a:endParaRPr lang="zh-TW" altLang="zh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 me stay out of the cage while</a:t>
                      </a:r>
                      <a:r>
                        <a:rPr lang="en-US" altLang="zh-HK" sz="1800" u="none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she is away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800" u="non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another dog to </a:t>
                      </a:r>
                      <a:r>
                        <a:rPr lang="en-US" altLang="zh-HK" sz="1800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accompany me</a:t>
                      </a:r>
                      <a:endParaRPr lang="zh-TW" altLang="zh-HK" sz="1800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</a:t>
                      </a: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cruel to keep animals alone</a:t>
                      </a:r>
                      <a:r>
                        <a:rPr lang="en-US" altLang="zh-HK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cages for long hours because _____________________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 I hope Amy 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_________________________________________</a:t>
                      </a:r>
                      <a:endParaRPr lang="en-US" altLang="zh-HK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_________________________________________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H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HK" alt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55763"/>
                  </a:ext>
                </a:extLst>
              </a:tr>
            </a:tbl>
          </a:graphicData>
        </a:graphic>
      </p:graphicFrame>
      <p:grpSp>
        <p:nvGrpSpPr>
          <p:cNvPr id="26" name="群組 25">
            <a:extLst>
              <a:ext uri="{FF2B5EF4-FFF2-40B4-BE49-F238E27FC236}">
                <a16:creationId xmlns:a16="http://schemas.microsoft.com/office/drawing/2014/main" id="{B9F49FB6-4118-48FC-A0E5-340A6F9A2CB2}"/>
              </a:ext>
            </a:extLst>
          </p:cNvPr>
          <p:cNvGrpSpPr/>
          <p:nvPr/>
        </p:nvGrpSpPr>
        <p:grpSpPr>
          <a:xfrm>
            <a:off x="9457035" y="4636951"/>
            <a:ext cx="1877060" cy="2244725"/>
            <a:chOff x="0" y="0"/>
            <a:chExt cx="2949575" cy="152654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雲朵形 27">
              <a:extLst>
                <a:ext uri="{FF2B5EF4-FFF2-40B4-BE49-F238E27FC236}">
                  <a16:creationId xmlns:a16="http://schemas.microsoft.com/office/drawing/2014/main" id="{27E1C0D4-7950-42A8-93B0-180BDEA71772}"/>
                </a:ext>
              </a:extLst>
            </p:cNvPr>
            <p:cNvSpPr/>
            <p:nvPr/>
          </p:nvSpPr>
          <p:spPr>
            <a:xfrm>
              <a:off x="0" y="0"/>
              <a:ext cx="2949575" cy="1526540"/>
            </a:xfrm>
            <a:prstGeom prst="cloud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7" name="文字方塊 2">
              <a:extLst>
                <a:ext uri="{FF2B5EF4-FFF2-40B4-BE49-F238E27FC236}">
                  <a16:creationId xmlns:a16="http://schemas.microsoft.com/office/drawing/2014/main" id="{32F07049-6E25-44AF-BAD7-10BDFB749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41" y="214685"/>
              <a:ext cx="2377440" cy="120840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Don’t forget to: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"/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use a friendly tone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"/>
              </a:pPr>
              <a:r>
                <a:rPr lang="en-GB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describe the events in the order they happen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GB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8764298" y="1751048"/>
            <a:ext cx="2220902" cy="37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animals have needs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72224" y="2046862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and feelings.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48584" y="2406921"/>
            <a:ext cx="370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stay out of the cage while she is away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618957" y="2085880"/>
            <a:ext cx="14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can let me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72224" y="2745543"/>
            <a:ext cx="455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keep another dog to accompany me.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184105" y="2401567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or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0" y="626758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p.12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561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  <p:bldP spid="19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FA910D57-CDA5-48A6-AFA5-A8BB99E6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4. Individual writing</a:t>
            </a:r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51E00A3-1D6E-4837-9F40-9208E827FFD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HK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Imagine you were a pet, a farm animal or a wild animal. Write a diary </a:t>
            </a:r>
            <a:r>
              <a:rPr lang="en-US" altLang="zh-HK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entry about </a:t>
            </a:r>
            <a:r>
              <a:rPr lang="en-US" altLang="zh-HK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cruelty you experience in a day and what you would like human beings </a:t>
            </a:r>
            <a:r>
              <a:rPr lang="en-US" altLang="zh-HK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do </a:t>
            </a:r>
            <a:r>
              <a:rPr lang="en-US" altLang="zh-HK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you.</a:t>
            </a:r>
            <a:endParaRPr lang="zh-TW" altLang="zh-HK" sz="1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">
            <a:extLst>
              <a:ext uri="{FF2B5EF4-FFF2-40B4-BE49-F238E27FC236}">
                <a16:creationId xmlns:a16="http://schemas.microsoft.com/office/drawing/2014/main" id="{81AD2536-7729-4BFF-A781-47D33265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4" y="5358198"/>
            <a:ext cx="1764665" cy="1482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simple past tense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write about things that happened in the past,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couldn’t wait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see my good human friend,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Datiz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 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">
            <a:extLst>
              <a:ext uri="{FF2B5EF4-FFF2-40B4-BE49-F238E27FC236}">
                <a16:creationId xmlns:a16="http://schemas.microsoft.com/office/drawing/2014/main" id="{02C81CF3-3493-4988-B47E-BF16864D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81" y="5760434"/>
            <a:ext cx="1764665" cy="1040765"/>
          </a:xfrm>
          <a:prstGeom prst="rect">
            <a:avLst/>
          </a:prstGeom>
          <a:solidFill>
            <a:srgbClr val="CCCC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the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simple present tense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 state the facts, e.g. I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am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as big as a school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bus!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">
            <a:extLst>
              <a:ext uri="{FF2B5EF4-FFF2-40B4-BE49-F238E27FC236}">
                <a16:creationId xmlns:a16="http://schemas.microsoft.com/office/drawing/2014/main" id="{E4D3B679-5C22-4F9E-BFC5-047A5629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65" y="5759314"/>
            <a:ext cx="1764665" cy="560705"/>
          </a:xfrm>
          <a:prstGeom prst="rect">
            <a:avLst/>
          </a:prstGeom>
          <a:solidFill>
            <a:srgbClr val="FFCC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personal pronouns</a:t>
            </a:r>
            <a:r>
              <a: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I and </a:t>
            </a:r>
            <a:r>
              <a:rPr lang="en-US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">
            <a:extLst>
              <a:ext uri="{FF2B5EF4-FFF2-40B4-BE49-F238E27FC236}">
                <a16:creationId xmlns:a16="http://schemas.microsoft.com/office/drawing/2014/main" id="{B8ECC2CB-C0F6-4F35-AB24-A05A9C1F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925" y="5949032"/>
            <a:ext cx="1737995" cy="850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feelings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thoughts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We were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 scared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!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">
            <a:extLst>
              <a:ext uri="{FF2B5EF4-FFF2-40B4-BE49-F238E27FC236}">
                <a16:creationId xmlns:a16="http://schemas.microsoft.com/office/drawing/2014/main" id="{C116F214-C034-4841-B4E8-B3574C19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986" y="5940142"/>
            <a:ext cx="1764665" cy="86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Include your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hopes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e.g. I </a:t>
            </a:r>
            <a:r>
              <a:rPr lang="en-GB" sz="1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hope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Sapi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1200" kern="100" dirty="0" smtClean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can </a:t>
            </a:r>
            <a:r>
              <a:rPr lang="en-GB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resume its beauty soon.</a:t>
            </a:r>
            <a:endParaRPr 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B9F49FB6-4118-48FC-A0E5-340A6F9A2CB2}"/>
              </a:ext>
            </a:extLst>
          </p:cNvPr>
          <p:cNvGrpSpPr/>
          <p:nvPr/>
        </p:nvGrpSpPr>
        <p:grpSpPr>
          <a:xfrm>
            <a:off x="9457035" y="4636951"/>
            <a:ext cx="1877060" cy="2244725"/>
            <a:chOff x="0" y="0"/>
            <a:chExt cx="2949575" cy="152654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雲朵形 27">
              <a:extLst>
                <a:ext uri="{FF2B5EF4-FFF2-40B4-BE49-F238E27FC236}">
                  <a16:creationId xmlns:a16="http://schemas.microsoft.com/office/drawing/2014/main" id="{27E1C0D4-7950-42A8-93B0-180BDEA71772}"/>
                </a:ext>
              </a:extLst>
            </p:cNvPr>
            <p:cNvSpPr/>
            <p:nvPr/>
          </p:nvSpPr>
          <p:spPr>
            <a:xfrm>
              <a:off x="0" y="0"/>
              <a:ext cx="2949575" cy="1526540"/>
            </a:xfrm>
            <a:prstGeom prst="cloud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7" name="文字方塊 2">
              <a:extLst>
                <a:ext uri="{FF2B5EF4-FFF2-40B4-BE49-F238E27FC236}">
                  <a16:creationId xmlns:a16="http://schemas.microsoft.com/office/drawing/2014/main" id="{32F07049-6E25-44AF-BAD7-10BDFB749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41" y="214685"/>
              <a:ext cx="2377440" cy="120840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Don’t forget to: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"/>
              </a:pPr>
              <a:r>
                <a:rPr lang="en-US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use a friendly tone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"/>
              </a:pPr>
              <a:r>
                <a:rPr lang="en-GB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describe the events in the order they happen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GB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3F82A333-98F3-44A8-B009-4FD9EE5D5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50087"/>
              </p:ext>
            </p:extLst>
          </p:nvPr>
        </p:nvGraphicFramePr>
        <p:xfrm>
          <a:off x="3715418" y="869051"/>
          <a:ext cx="7866433" cy="502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66433">
                  <a:extLst>
                    <a:ext uri="{9D8B030D-6E8A-4147-A177-3AD203B41FA5}">
                      <a16:colId xmlns:a16="http://schemas.microsoft.com/office/drawing/2014/main" val="2101191777"/>
                    </a:ext>
                  </a:extLst>
                </a:gridCol>
              </a:tblGrid>
              <a:tr h="3625755">
                <a:tc>
                  <a:txBody>
                    <a:bodyPr/>
                    <a:lstStyle/>
                    <a:p>
                      <a:pPr marR="755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_____________________</a:t>
                      </a:r>
                    </a:p>
                    <a:p>
                      <a:pPr marR="755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</a:rPr>
                        <a:t>I</a:t>
                      </a:r>
                      <a:r>
                        <a:rPr lang="en-US" sz="2000" kern="0" baseline="0" dirty="0" smtClean="0">
                          <a:effectLst/>
                        </a:rPr>
                        <a:t> am a _</a:t>
                      </a:r>
                      <a:r>
                        <a:rPr lang="en-US" sz="2000" kern="0" dirty="0" smtClean="0">
                          <a:effectLst/>
                        </a:rPr>
                        <a:t>_______________________________________________________</a:t>
                      </a:r>
                      <a:r>
                        <a:rPr lang="en-US" sz="2000" kern="0" dirty="0">
                          <a:effectLst/>
                        </a:rPr>
                        <a:t/>
                      </a:r>
                      <a:br>
                        <a:rPr lang="en-US" sz="2000" kern="0" dirty="0">
                          <a:effectLst/>
                        </a:rPr>
                      </a:br>
                      <a:r>
                        <a:rPr lang="en-US" sz="2000" kern="0" dirty="0">
                          <a:effectLst/>
                        </a:rPr>
                        <a:t>_____________________________________________________________</a:t>
                      </a:r>
                      <a:endParaRPr lang="zh-TW" sz="2000" kern="100" dirty="0">
                        <a:effectLst/>
                      </a:endParaRPr>
                    </a:p>
                    <a:p>
                      <a:pPr marR="755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_____________________________________________________________</a:t>
                      </a:r>
                      <a:endParaRPr lang="zh-TW" sz="2000" kern="100" dirty="0">
                        <a:effectLst/>
                      </a:endParaRPr>
                    </a:p>
                    <a:p>
                      <a:pPr marR="755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__________________________________________________________________________________________________________________________</a:t>
                      </a:r>
                      <a:endParaRPr lang="zh-TW" sz="2000" kern="100" dirty="0">
                        <a:effectLst/>
                      </a:endParaRPr>
                    </a:p>
                    <a:p>
                      <a:pPr marR="755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_____________________________________________________________</a:t>
                      </a:r>
                    </a:p>
                    <a:p>
                      <a:pPr marR="755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0" dirty="0">
                          <a:effectLst/>
                        </a:rPr>
                        <a:t>___________________________________________________________________________________________________________</a:t>
                      </a:r>
                    </a:p>
                    <a:p>
                      <a:pPr marR="755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0" dirty="0">
                          <a:effectLst/>
                        </a:rPr>
                        <a:t>______________________________________________</a:t>
                      </a:r>
                      <a:endParaRPr lang="zh-TW" sz="2000" kern="100" dirty="0">
                        <a:effectLst/>
                      </a:endParaRPr>
                    </a:p>
                    <a:p>
                      <a:pPr marR="7556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844016"/>
                  </a:ext>
                </a:extLst>
              </a:tr>
            </a:tbl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793AAD76-8690-4B58-AD3C-8F925DEFB2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115" y="633462"/>
            <a:ext cx="857885" cy="856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字方塊 14"/>
          <p:cNvSpPr txBox="1"/>
          <p:nvPr/>
        </p:nvSpPr>
        <p:spPr>
          <a:xfrm>
            <a:off x="0" y="626758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90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FA910D57-CDA5-48A6-AFA5-A8BB99E6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Writing a diary entry</a:t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Self-assessment checklist</a:t>
            </a:r>
            <a:br>
              <a:rPr lang="en-US" altLang="zh-HK" dirty="0"/>
            </a:br>
            <a:endParaRPr lang="zh-HK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070827F-63DA-41C8-8C1F-39B844916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11550"/>
              </p:ext>
            </p:extLst>
          </p:nvPr>
        </p:nvGraphicFramePr>
        <p:xfrm>
          <a:off x="3660415" y="1712546"/>
          <a:ext cx="7769586" cy="453518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50400">
                  <a:extLst>
                    <a:ext uri="{9D8B030D-6E8A-4147-A177-3AD203B41FA5}">
                      <a16:colId xmlns:a16="http://schemas.microsoft.com/office/drawing/2014/main" val="1336558661"/>
                    </a:ext>
                  </a:extLst>
                </a:gridCol>
                <a:gridCol w="7219186">
                  <a:extLst>
                    <a:ext uri="{9D8B030D-6E8A-4147-A177-3AD203B41FA5}">
                      <a16:colId xmlns:a16="http://schemas.microsoft.com/office/drawing/2014/main" val="40054167"/>
                    </a:ext>
                  </a:extLst>
                </a:gridCol>
              </a:tblGrid>
              <a:tr h="490698"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include my feelings and thoughts.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728044"/>
                  </a:ext>
                </a:extLst>
              </a:tr>
              <a:tr h="490698"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sz="1800" b="1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include my hopes.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617221"/>
                  </a:ext>
                </a:extLst>
              </a:tr>
              <a:tr h="572893"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sz="1800" b="1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used the simple past tense to write about things that happened in the past.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084552"/>
                  </a:ext>
                </a:extLst>
              </a:tr>
              <a:tr h="490698"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sz="1800" b="1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used the simple present tense to state the facts.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057134"/>
                  </a:ext>
                </a:extLst>
              </a:tr>
              <a:tr h="490698"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sz="1800" b="1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used personal pronouns.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155702"/>
                  </a:ext>
                </a:extLst>
              </a:tr>
              <a:tr h="490698"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sz="1800" b="1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used a friendly tone.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762739"/>
                  </a:ext>
                </a:extLst>
              </a:tr>
              <a:tr h="490698"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sz="1800" b="1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described the events in the order they happened.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065018"/>
                  </a:ext>
                </a:extLst>
              </a:tr>
              <a:tr h="981394">
                <a:tc>
                  <a:txBody>
                    <a:bodyPr/>
                    <a:lstStyle/>
                    <a:p>
                      <a:pPr marR="75565" algn="just"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sz="1800" b="1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proofread (e.g. check spelling, </a:t>
                      </a:r>
                      <a:r>
                        <a:rPr lang="en-US" sz="1800" b="1" kern="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capitalisation</a:t>
                      </a: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the use of punctuation marks) my writing before handing it in to my teacher.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553268"/>
                  </a:ext>
                </a:extLst>
              </a:tr>
            </a:tbl>
          </a:graphicData>
        </a:graphic>
      </p:graphicFrame>
      <p:sp>
        <p:nvSpPr>
          <p:cNvPr id="19" name="文字方塊 18">
            <a:extLst>
              <a:ext uri="{FF2B5EF4-FFF2-40B4-BE49-F238E27FC236}">
                <a16:creationId xmlns:a16="http://schemas.microsoft.com/office/drawing/2014/main" id="{14DA469C-B115-4C1E-AF3B-D8DE4BEE1BEF}"/>
              </a:ext>
            </a:extLst>
          </p:cNvPr>
          <p:cNvSpPr txBox="1"/>
          <p:nvPr/>
        </p:nvSpPr>
        <p:spPr>
          <a:xfrm>
            <a:off x="3660414" y="374627"/>
            <a:ext cx="7748321" cy="12697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HK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Complete the self-assessment checklist</a:t>
            </a:r>
            <a:endParaRPr lang="zh-TW" altLang="zh-HK" b="1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HK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 </a:t>
            </a:r>
            <a:endParaRPr lang="zh-TW" altLang="zh-HK" b="1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5565">
              <a:lnSpc>
                <a:spcPts val="1600"/>
              </a:lnSpc>
            </a:pPr>
            <a:r>
              <a:rPr lang="en-US" altLang="zh-HK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Did I do the following? I…</a:t>
            </a:r>
          </a:p>
          <a:p>
            <a:pPr marR="75565">
              <a:lnSpc>
                <a:spcPts val="1600"/>
              </a:lnSpc>
            </a:pPr>
            <a:endParaRPr lang="zh-TW" altLang="zh-HK" b="1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75565">
              <a:lnSpc>
                <a:spcPts val="1600"/>
              </a:lnSpc>
            </a:pPr>
            <a:r>
              <a:rPr lang="en-US" altLang="zh-HK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(</a:t>
            </a:r>
            <a:r>
              <a:rPr lang="en-US" altLang="zh-HK" b="1" i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Please tick </a:t>
            </a:r>
            <a:r>
              <a:rPr lang="en-US" altLang="zh-HK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“</a:t>
            </a:r>
            <a:r>
              <a:rPr lang="en-US" altLang="zh-HK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altLang="zh-HK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”the box if you did it.)</a:t>
            </a:r>
            <a:endParaRPr lang="zh-TW" altLang="zh-HK" b="1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569019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</a:t>
            </a:r>
            <a:r>
              <a:rPr lang="en-US" altLang="zh-HK" dirty="0" smtClean="0"/>
              <a:t>p.14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580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圖片 8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05" y="5833265"/>
            <a:ext cx="7429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295" y="5009751"/>
            <a:ext cx="828675" cy="847725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595" y="3425539"/>
            <a:ext cx="856203" cy="7201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144" y="114300"/>
            <a:ext cx="2947482" cy="619620"/>
          </a:xfrm>
        </p:spPr>
        <p:txBody>
          <a:bodyPr/>
          <a:lstStyle/>
          <a:p>
            <a:r>
              <a:rPr lang="en-US" altLang="zh-HK" dirty="0" smtClean="0">
                <a:solidFill>
                  <a:srgbClr val="0070C0"/>
                </a:solidFill>
              </a:rPr>
              <a:t>Summary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95477" y="89456"/>
            <a:ext cx="8563493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Just like human beings, animals can feel pain, fear, loneliness and love.  Therefore, we need to think carefully before keeping a pet. </a:t>
            </a:r>
            <a:r>
              <a:rPr lang="en-US" altLang="zh-HK" dirty="0"/>
              <a:t>Here are seven suggestions we need to consider before keeping a pet. Identify the elaborations in green text boxes to support the ideas. You may give some other suggestions and explain your ideas. </a:t>
            </a:r>
            <a:endParaRPr lang="en-US" altLang="zh-HK" dirty="0" smtClean="0"/>
          </a:p>
        </p:txBody>
      </p:sp>
      <p:sp>
        <p:nvSpPr>
          <p:cNvPr id="27" name="矩形 26"/>
          <p:cNvSpPr/>
          <p:nvPr/>
        </p:nvSpPr>
        <p:spPr>
          <a:xfrm>
            <a:off x="2876849" y="5857476"/>
            <a:ext cx="225866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prevent diseases and reduce certain health risks.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6457" y="5249593"/>
            <a:ext cx="275207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provide your pets with a clean and comfortable resting area.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7073" y="3832352"/>
            <a:ext cx="227283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be responsible for cleaning up the animal waste. 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8143" y="3801168"/>
            <a:ext cx="229978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</a:t>
            </a:r>
            <a:r>
              <a:rPr lang="en-US" altLang="zh-HK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spend time on accompanying, playing </a:t>
            </a: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</a:t>
            </a:r>
            <a:r>
              <a:rPr lang="en-US" altLang="zh-HK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interacting </a:t>
            </a: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with your pets.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4300" y="2229826"/>
            <a:ext cx="3124199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provide your pets with proper diets and fresh water, and never buy/adopt a pet on an impulse or give a pet as a present.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25989" y="1409938"/>
            <a:ext cx="218092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save abandoned animals and fight puppy mills.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8136" y="870371"/>
            <a:ext cx="252871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have the whole family’s agreement on keeping the pet.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5443721" y="1859039"/>
            <a:ext cx="5977942" cy="4138388"/>
            <a:chOff x="5357730" y="1783390"/>
            <a:chExt cx="5977942" cy="4138388"/>
          </a:xfrm>
        </p:grpSpPr>
        <p:cxnSp>
          <p:nvCxnSpPr>
            <p:cNvPr id="36" name="直線接點 35"/>
            <p:cNvCxnSpPr/>
            <p:nvPr/>
          </p:nvCxnSpPr>
          <p:spPr>
            <a:xfrm flipH="1">
              <a:off x="8392754" y="2067178"/>
              <a:ext cx="1" cy="98011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6907414" y="4133101"/>
              <a:ext cx="709846" cy="32258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H="1">
              <a:off x="7686111" y="4505446"/>
              <a:ext cx="303627" cy="7626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9090084" y="4098411"/>
              <a:ext cx="924821" cy="35727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8936966" y="2675678"/>
              <a:ext cx="686227" cy="5351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8835121" y="4531726"/>
              <a:ext cx="305175" cy="8025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22" idx="3"/>
            </p:cNvCxnSpPr>
            <p:nvPr/>
          </p:nvCxnSpPr>
          <p:spPr>
            <a:xfrm>
              <a:off x="7183719" y="2742320"/>
              <a:ext cx="636003" cy="43742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9890567" y="4136969"/>
              <a:ext cx="1445105" cy="9233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Vaccination and </a:t>
              </a:r>
              <a:r>
                <a:rPr lang="en-US" altLang="zh-HK" b="1" dirty="0" smtClean="0"/>
                <a:t>neutering</a:t>
              </a:r>
              <a:endParaRPr lang="zh-TW" altLang="zh-HK" b="1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57730" y="4070061"/>
              <a:ext cx="1561617" cy="9233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cs typeface="Calibri" panose="020F0502020204030204" pitchFamily="34" charset="0"/>
                </a:rPr>
                <a:t>Suitable household environment</a:t>
              </a:r>
              <a:endParaRPr lang="zh-TW" altLang="zh-HK" b="1" dirty="0">
                <a:cs typeface="Calibri" panose="020F0502020204030204" pitchFamily="34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572783" y="2280655"/>
              <a:ext cx="1610936" cy="9233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Proper care with lifetime commitment</a:t>
              </a:r>
              <a:endParaRPr lang="zh-TW" altLang="zh-HK" b="1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9549334" y="2409237"/>
              <a:ext cx="1339985" cy="64633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Family acceptance</a:t>
              </a:r>
              <a:endParaRPr lang="zh-TW" altLang="zh-HK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653543" y="5275447"/>
              <a:ext cx="1223882" cy="64633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Devotion of time</a:t>
              </a:r>
              <a:endParaRPr lang="zh-TW" altLang="zh-HK" b="1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499691" y="5275447"/>
              <a:ext cx="1525292" cy="64633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Clean up after the pet</a:t>
              </a:r>
              <a:endParaRPr lang="zh-TW" altLang="zh-HK" b="1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7877260" y="1783390"/>
              <a:ext cx="1154484" cy="64633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Consider adoption  </a:t>
              </a:r>
              <a:endParaRPr lang="zh-TW" altLang="zh-HK" b="1" dirty="0"/>
            </a:p>
          </p:txBody>
        </p:sp>
        <p:sp>
          <p:nvSpPr>
            <p:cNvPr id="34" name="橢圓 33"/>
            <p:cNvSpPr/>
            <p:nvPr/>
          </p:nvSpPr>
          <p:spPr>
            <a:xfrm>
              <a:off x="7400926" y="2912945"/>
              <a:ext cx="1981200" cy="180879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chemeClr val="tx1"/>
                  </a:solidFill>
                </a:rPr>
                <a:t>Things to consider before keeping a pet</a:t>
              </a:r>
              <a:endParaRPr lang="zh-HK" alt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圖片 80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0" r="97674">
                        <a14:backgroundMark x1="60465" y1="13265" x2="60465" y2="13265"/>
                        <a14:backgroundMark x1="19767" y1="24490" x2="19767" y2="24490"/>
                        <a14:backgroundMark x1="39535" y1="35714" x2="39535" y2="35714"/>
                        <a14:backgroundMark x1="18605" y1="42857" x2="18605" y2="42857"/>
                        <a14:backgroundMark x1="79070" y1="69388" x2="79070" y2="69388"/>
                        <a14:backgroundMark x1="65116" y1="84694" x2="65116" y2="84694"/>
                        <a14:backgroundMark x1="31395" y1="88776" x2="31395" y2="88776"/>
                        <a14:backgroundMark x1="8140" y1="68367" x2="8140" y2="68367"/>
                        <a14:backgroundMark x1="91860" y1="42857" x2="91860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08" y="4337581"/>
            <a:ext cx="6366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圖片 8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64" b="100000" l="0" r="100000">
                        <a14:foregroundMark x1="91379" y1="77686" x2="91379" y2="77686"/>
                        <a14:foregroundMark x1="74138" y1="76860" x2="74138" y2="76860"/>
                        <a14:foregroundMark x1="25862" y1="85124" x2="25862" y2="85124"/>
                        <a14:foregroundMark x1="64655" y1="66116" x2="64655" y2="66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54" y="5754685"/>
            <a:ext cx="1032341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圖片 8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8" b="100000" l="0" r="100000">
                        <a14:foregroundMark x1="73636" y1="69149" x2="73636" y2="69149"/>
                        <a14:foregroundMark x1="81818" y1="91489" x2="81818" y2="91489"/>
                        <a14:foregroundMark x1="60000" y1="91489" x2="62727" y2="90426"/>
                        <a14:foregroundMark x1="51818" y1="61702" x2="51818" y2="61702"/>
                        <a14:foregroundMark x1="52727" y1="91489" x2="52727" y2="91489"/>
                        <a14:foregroundMark x1="72727" y1="92553" x2="72727" y2="92553"/>
                        <a14:foregroundMark x1="68182" y1="60638" x2="68182" y2="60638"/>
                        <a14:foregroundMark x1="46364" y1="52128" x2="46364" y2="52128"/>
                        <a14:foregroundMark x1="39091" y1="41489" x2="39091" y2="41489"/>
                        <a14:foregroundMark x1="58182" y1="56383" x2="58182" y2="56383"/>
                        <a14:foregroundMark x1="42727" y1="47872" x2="42727" y2="47872"/>
                        <a14:foregroundMark x1="48182" y1="54255" x2="48182" y2="54255"/>
                        <a14:foregroundMark x1="45455" y1="52128" x2="45455" y2="52128"/>
                        <a14:foregroundMark x1="53636" y1="58511" x2="53636" y2="58511"/>
                        <a14:foregroundMark x1="39091" y1="47872" x2="39091" y2="47872"/>
                        <a14:foregroundMark x1="39091" y1="41489" x2="43636" y2="4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76" y="1457269"/>
            <a:ext cx="10477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圖片 86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761">
                        <a14:foregroundMark x1="18657" y1="14458" x2="18657" y2="14458"/>
                        <a14:foregroundMark x1="8209" y1="20482" x2="8209" y2="20482"/>
                        <a14:foregroundMark x1="27612" y1="25301" x2="27612" y2="25301"/>
                        <a14:foregroundMark x1="67164" y1="27711" x2="67164" y2="27711"/>
                        <a14:foregroundMark x1="52985" y1="36145" x2="52985" y2="36145"/>
                        <a14:foregroundMark x1="85821" y1="43373" x2="85821" y2="43373"/>
                        <a14:foregroundMark x1="70896" y1="60241" x2="70896" y2="60241"/>
                        <a14:foregroundMark x1="76119" y1="54217" x2="76119" y2="54217"/>
                        <a14:foregroundMark x1="27612" y1="62651" x2="27612" y2="62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941">
            <a:off x="10074264" y="1775437"/>
            <a:ext cx="1276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圖片 87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5789" y1="31250" x2="15789" y2="31250"/>
                        <a14:foregroundMark x1="35088" y1="23438" x2="35088" y2="23438"/>
                        <a14:foregroundMark x1="71930" y1="37500" x2="71930" y2="37500"/>
                        <a14:foregroundMark x1="80702" y1="67188" x2="80702" y2="6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6351">
            <a:off x="8628051" y="1226680"/>
            <a:ext cx="54292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4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線接點 63"/>
          <p:cNvCxnSpPr/>
          <p:nvPr/>
        </p:nvCxnSpPr>
        <p:spPr>
          <a:xfrm>
            <a:off x="7400759" y="5374112"/>
            <a:ext cx="508441" cy="694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9226979" y="4314464"/>
            <a:ext cx="629468" cy="130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3211265" y="2131348"/>
            <a:ext cx="590384" cy="186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8706196" y="2246486"/>
            <a:ext cx="569383" cy="22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6400132" y="822407"/>
            <a:ext cx="2186" cy="65334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>
            <a:off x="5011275" y="5191332"/>
            <a:ext cx="509078" cy="8768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2872268" y="4434117"/>
            <a:ext cx="972985" cy="4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46" y="4841539"/>
            <a:ext cx="7429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338" y="4549934"/>
            <a:ext cx="828675" cy="8477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669" y="3016031"/>
            <a:ext cx="856203" cy="720171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376363" y="1376110"/>
            <a:ext cx="5977942" cy="4138388"/>
            <a:chOff x="5357730" y="1783390"/>
            <a:chExt cx="5977942" cy="4138388"/>
          </a:xfrm>
        </p:grpSpPr>
        <p:cxnSp>
          <p:nvCxnSpPr>
            <p:cNvPr id="6" name="直線接點 5"/>
            <p:cNvCxnSpPr/>
            <p:nvPr/>
          </p:nvCxnSpPr>
          <p:spPr>
            <a:xfrm flipH="1">
              <a:off x="8392754" y="2067178"/>
              <a:ext cx="1" cy="98011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flipH="1">
              <a:off x="6907414" y="4133101"/>
              <a:ext cx="709846" cy="32258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H="1">
              <a:off x="7686111" y="4505446"/>
              <a:ext cx="303627" cy="7626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9090084" y="4098411"/>
              <a:ext cx="924821" cy="35727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8936966" y="2675678"/>
              <a:ext cx="686227" cy="5351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8835121" y="4531726"/>
              <a:ext cx="305175" cy="8025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>
              <a:stCxn id="15" idx="3"/>
            </p:cNvCxnSpPr>
            <p:nvPr/>
          </p:nvCxnSpPr>
          <p:spPr>
            <a:xfrm>
              <a:off x="7183719" y="2742320"/>
              <a:ext cx="636003" cy="43742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9890567" y="4136969"/>
              <a:ext cx="1445105" cy="9233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Vaccination and </a:t>
              </a:r>
              <a:r>
                <a:rPr lang="en-US" altLang="zh-HK" b="1" dirty="0" smtClean="0"/>
                <a:t>neutering</a:t>
              </a:r>
              <a:endParaRPr lang="zh-TW" altLang="zh-HK" b="1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57730" y="4070061"/>
              <a:ext cx="1561617" cy="9233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cs typeface="Calibri" panose="020F0502020204030204" pitchFamily="34" charset="0"/>
                </a:rPr>
                <a:t>Suitable household environment</a:t>
              </a:r>
              <a:endParaRPr lang="zh-TW" altLang="zh-HK" b="1" dirty="0">
                <a:cs typeface="Calibri" panose="020F0502020204030204" pitchFamily="34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572783" y="2280655"/>
              <a:ext cx="1610936" cy="9233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Proper care with lifetime commitment</a:t>
              </a:r>
              <a:endParaRPr lang="zh-TW" altLang="zh-HK" b="1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9549334" y="2409237"/>
              <a:ext cx="1339985" cy="64633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Family acceptance</a:t>
              </a:r>
              <a:endParaRPr lang="zh-TW" altLang="zh-HK" b="1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653543" y="5275447"/>
              <a:ext cx="1223882" cy="64633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Devotion of time</a:t>
              </a:r>
              <a:endParaRPr lang="zh-TW" altLang="zh-HK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499691" y="5275447"/>
              <a:ext cx="1525292" cy="64633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Clean up after the pet</a:t>
              </a:r>
              <a:endParaRPr lang="zh-TW" altLang="zh-HK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877260" y="1783390"/>
              <a:ext cx="1154484" cy="64633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/>
                <a:t>Consider adoption  </a:t>
              </a:r>
              <a:endParaRPr lang="zh-TW" altLang="zh-HK" b="1" dirty="0"/>
            </a:p>
          </p:txBody>
        </p:sp>
        <p:sp>
          <p:nvSpPr>
            <p:cNvPr id="20" name="橢圓 19"/>
            <p:cNvSpPr/>
            <p:nvPr/>
          </p:nvSpPr>
          <p:spPr>
            <a:xfrm>
              <a:off x="7400926" y="2912945"/>
              <a:ext cx="1981200" cy="180879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chemeClr val="tx1"/>
                  </a:solidFill>
                </a:rPr>
                <a:t>Things to consider before keeping a pet</a:t>
              </a:r>
              <a:endParaRPr lang="zh-HK" alt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圖片 20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6939" l="0" r="97674">
                        <a14:backgroundMark x1="60465" y1="13265" x2="60465" y2="13265"/>
                        <a14:backgroundMark x1="19767" y1="24490" x2="19767" y2="24490"/>
                        <a14:backgroundMark x1="39535" y1="35714" x2="39535" y2="35714"/>
                        <a14:backgroundMark x1="18605" y1="42857" x2="18605" y2="42857"/>
                        <a14:backgroundMark x1="79070" y1="69388" x2="79070" y2="69388"/>
                        <a14:backgroundMark x1="65116" y1="84694" x2="65116" y2="84694"/>
                        <a14:backgroundMark x1="31395" y1="88776" x2="31395" y2="88776"/>
                        <a14:backgroundMark x1="8140" y1="68367" x2="8140" y2="68367"/>
                        <a14:backgroundMark x1="91860" y1="42857" x2="91860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026" y="3750901"/>
            <a:ext cx="6366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圖片 2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64" b="100000" l="0" r="100000">
                        <a14:foregroundMark x1="91379" y1="77686" x2="91379" y2="77686"/>
                        <a14:foregroundMark x1="74138" y1="76860" x2="74138" y2="76860"/>
                        <a14:foregroundMark x1="25862" y1="85124" x2="25862" y2="85124"/>
                        <a14:foregroundMark x1="64655" y1="66116" x2="64655" y2="66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13" y="5374112"/>
            <a:ext cx="1032341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圖片 23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8" b="100000" l="0" r="100000">
                        <a14:foregroundMark x1="73636" y1="69149" x2="73636" y2="69149"/>
                        <a14:foregroundMark x1="81818" y1="91489" x2="81818" y2="91489"/>
                        <a14:foregroundMark x1="60000" y1="91489" x2="62727" y2="90426"/>
                        <a14:foregroundMark x1="51818" y1="61702" x2="51818" y2="61702"/>
                        <a14:foregroundMark x1="52727" y1="91489" x2="52727" y2="91489"/>
                        <a14:foregroundMark x1="72727" y1="92553" x2="72727" y2="92553"/>
                        <a14:foregroundMark x1="68182" y1="60638" x2="68182" y2="60638"/>
                        <a14:foregroundMark x1="46364" y1="52128" x2="46364" y2="52128"/>
                        <a14:foregroundMark x1="39091" y1="41489" x2="39091" y2="41489"/>
                        <a14:foregroundMark x1="58182" y1="56383" x2="58182" y2="56383"/>
                        <a14:foregroundMark x1="42727" y1="47872" x2="42727" y2="47872"/>
                        <a14:foregroundMark x1="48182" y1="54255" x2="48182" y2="54255"/>
                        <a14:foregroundMark x1="45455" y1="52128" x2="45455" y2="52128"/>
                        <a14:foregroundMark x1="53636" y1="58511" x2="53636" y2="58511"/>
                        <a14:foregroundMark x1="39091" y1="47872" x2="39091" y2="47872"/>
                        <a14:foregroundMark x1="39091" y1="41489" x2="43636" y2="4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31" y="997228"/>
            <a:ext cx="10477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761">
                        <a14:foregroundMark x1="18657" y1="14458" x2="18657" y2="14458"/>
                        <a14:foregroundMark x1="8209" y1="20482" x2="8209" y2="20482"/>
                        <a14:foregroundMark x1="27612" y1="25301" x2="27612" y2="25301"/>
                        <a14:foregroundMark x1="67164" y1="27711" x2="67164" y2="27711"/>
                        <a14:foregroundMark x1="52985" y1="36145" x2="52985" y2="36145"/>
                        <a14:foregroundMark x1="85821" y1="43373" x2="85821" y2="43373"/>
                        <a14:foregroundMark x1="70896" y1="60241" x2="70896" y2="60241"/>
                        <a14:foregroundMark x1="76119" y1="54217" x2="76119" y2="54217"/>
                        <a14:foregroundMark x1="27612" y1="62651" x2="27612" y2="62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941">
            <a:off x="7883183" y="1123837"/>
            <a:ext cx="1276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5789" y1="31250" x2="15789" y2="31250"/>
                        <a14:foregroundMark x1="35088" y1="23438" x2="35088" y2="23438"/>
                        <a14:foregroundMark x1="71930" y1="37500" x2="71930" y2="37500"/>
                        <a14:foregroundMark x1="80702" y1="67188" x2="80702" y2="6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6351">
            <a:off x="6915572" y="1038366"/>
            <a:ext cx="54292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148144" y="114300"/>
            <a:ext cx="2947482" cy="619620"/>
          </a:xfrm>
        </p:spPr>
        <p:txBody>
          <a:bodyPr/>
          <a:lstStyle/>
          <a:p>
            <a:r>
              <a:rPr lang="en-US" altLang="zh-HK" dirty="0" smtClean="0">
                <a:solidFill>
                  <a:srgbClr val="0070C0"/>
                </a:solidFill>
              </a:rPr>
              <a:t>Summary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34685" y="5764410"/>
            <a:ext cx="227283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be responsible for cleaning up the animal waste. 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3755" y="1077558"/>
            <a:ext cx="3124199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provide your pets with proper diets and fresh water, and never buy/adopt a pet on an impulse or give a pet as a present.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82671" y="144218"/>
            <a:ext cx="218092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save abandoned animals and fight puppy mills.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53135" y="1719450"/>
            <a:ext cx="252871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have the whole family’s agreement on keeping the pet.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770189" y="3977052"/>
            <a:ext cx="225866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prevent diseases and reduce certain health risks.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23755" y="4268002"/>
            <a:ext cx="275207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provide your pets with a clean and comfortable resting area.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782781" y="5643719"/>
            <a:ext cx="229978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</a:t>
            </a:r>
            <a:r>
              <a:rPr lang="en-US" altLang="zh-HK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spend time on accompanying, playing </a:t>
            </a: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</a:t>
            </a:r>
            <a:r>
              <a:rPr lang="en-US" altLang="zh-HK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interacting </a:t>
            </a:r>
            <a:r>
              <a:rPr lang="en-US" altLang="zh-HK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with your pets.</a:t>
            </a:r>
            <a:endParaRPr lang="zh-TW" altLang="zh-HK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UsingDictation_Part3_1B_Useful ti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558">
            <a:off x="6935339" y="318654"/>
            <a:ext cx="910461" cy="1095535"/>
          </a:xfrm>
          <a:prstGeom prst="rect">
            <a:avLst/>
          </a:prstGeom>
          <a:noFill/>
          <a:extLst/>
        </p:spPr>
      </p:pic>
      <p:sp>
        <p:nvSpPr>
          <p:cNvPr id="3" name="文字方塊 2"/>
          <p:cNvSpPr txBox="1"/>
          <p:nvPr/>
        </p:nvSpPr>
        <p:spPr>
          <a:xfrm>
            <a:off x="3705224" y="495300"/>
            <a:ext cx="328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2800" b="1" dirty="0" smtClean="0"/>
              <a:t>Other suggestions:</a:t>
            </a:r>
            <a:endParaRPr lang="zh-HK" altLang="en-US" sz="24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69892" y="3051186"/>
            <a:ext cx="285750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Consider </a:t>
            </a:r>
            <a:r>
              <a:rPr lang="en-US" altLang="zh-HK" dirty="0"/>
              <a:t>putting </a:t>
            </a:r>
            <a:r>
              <a:rPr lang="en-US" altLang="zh-HK" dirty="0" smtClean="0"/>
              <a:t>gauze </a:t>
            </a:r>
            <a:r>
              <a:rPr lang="en-US" altLang="zh-HK" dirty="0"/>
              <a:t>or bars on windows, putting dogs on leash when walking </a:t>
            </a:r>
            <a:r>
              <a:rPr lang="en-US" altLang="zh-HK" dirty="0" smtClean="0"/>
              <a:t>them </a:t>
            </a:r>
            <a:r>
              <a:rPr lang="en-US" altLang="zh-HK" dirty="0"/>
              <a:t>so that </a:t>
            </a:r>
            <a:r>
              <a:rPr lang="en-US" altLang="zh-HK" dirty="0" smtClean="0"/>
              <a:t>your pets </a:t>
            </a:r>
            <a:r>
              <a:rPr lang="en-US" altLang="zh-HK" dirty="0"/>
              <a:t>won’t become </a:t>
            </a:r>
            <a:r>
              <a:rPr lang="en-US" altLang="zh-HK" dirty="0" smtClean="0"/>
              <a:t>strays.</a:t>
            </a:r>
            <a:endParaRPr lang="zh-TW" altLang="zh-HK" dirty="0"/>
          </a:p>
        </p:txBody>
      </p:sp>
      <p:sp>
        <p:nvSpPr>
          <p:cNvPr id="6" name="雲朵形圖說文字 5"/>
          <p:cNvSpPr/>
          <p:nvPr/>
        </p:nvSpPr>
        <p:spPr>
          <a:xfrm>
            <a:off x="669892" y="1475322"/>
            <a:ext cx="3452306" cy="1466850"/>
          </a:xfrm>
          <a:prstGeom prst="cloudCallout">
            <a:avLst>
              <a:gd name="adj1" fmla="val 38190"/>
              <a:gd name="adj2" fmla="val -64773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>
                <a:solidFill>
                  <a:schemeClr val="tx1"/>
                </a:solidFill>
              </a:rPr>
              <a:t>Make sure your pets will not get lost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4174585" y="2083254"/>
            <a:ext cx="3638550" cy="1466850"/>
          </a:xfrm>
          <a:prstGeom prst="cloudCallout">
            <a:avLst>
              <a:gd name="adj1" fmla="val -4850"/>
              <a:gd name="adj2" fmla="val -81656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HK" b="1" dirty="0">
                <a:solidFill>
                  <a:schemeClr val="tx1"/>
                </a:solidFill>
              </a:rPr>
              <a:t>Avoid giving improper food to your pets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8" name="雲朵形圖說文字 7"/>
          <p:cNvSpPr/>
          <p:nvPr/>
        </p:nvSpPr>
        <p:spPr>
          <a:xfrm>
            <a:off x="8027447" y="1475322"/>
            <a:ext cx="3452306" cy="1466850"/>
          </a:xfrm>
          <a:prstGeom prst="cloudCallout">
            <a:avLst>
              <a:gd name="adj1" fmla="val -27474"/>
              <a:gd name="adj2" fmla="val -7191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Mind the amount of food your pets eat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22742" y="3789850"/>
            <a:ext cx="28575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zh-TW" dirty="0" smtClean="0"/>
              <a:t>Be aware of what the improper food is and avoid giving it to your pets as it may be toxic for them, e.g. chocolate, grapes, raisins, dairy products, raw </a:t>
            </a:r>
            <a:r>
              <a:rPr lang="en-GB" altLang="zh-TW" dirty="0" smtClean="0"/>
              <a:t>meat</a:t>
            </a:r>
            <a:r>
              <a:rPr lang="en-GB" altLang="zh-TW" dirty="0"/>
              <a:t>.</a:t>
            </a:r>
            <a:endParaRPr lang="zh-TW" altLang="zh-HK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460328" y="3184536"/>
            <a:ext cx="28575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Do not overfeed </a:t>
            </a:r>
            <a:r>
              <a:rPr lang="en-US" altLang="zh-TW" dirty="0"/>
              <a:t>your pets </a:t>
            </a:r>
            <a:r>
              <a:rPr lang="en-US" altLang="zh-TW" dirty="0" smtClean="0"/>
              <a:t> as obese </a:t>
            </a:r>
            <a:r>
              <a:rPr lang="en-US" altLang="zh-TW" dirty="0"/>
              <a:t>pets could have health </a:t>
            </a:r>
            <a:r>
              <a:rPr lang="en-US" altLang="zh-TW" dirty="0" smtClean="0"/>
              <a:t>problems.</a:t>
            </a:r>
            <a:endParaRPr lang="zh-TW" altLang="zh-HK" dirty="0"/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820" y1="20635" x2="50820" y2="20635"/>
                        <a14:foregroundMark x1="83607" y1="34921" x2="83607" y2="34921"/>
                        <a14:foregroundMark x1="75410" y1="60317" x2="75410" y2="60317"/>
                        <a14:foregroundMark x1="63934" y1="84127" x2="63934" y2="84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3458">
            <a:off x="10142446" y="4939588"/>
            <a:ext cx="535419" cy="53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92" b="88462" l="0" r="100000">
                        <a14:foregroundMark x1="20455" y1="42308" x2="20455" y2="42308"/>
                        <a14:foregroundMark x1="47727" y1="30769" x2="47727" y2="30769"/>
                        <a14:foregroundMark x1="72727" y1="32692" x2="72727" y2="3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903">
            <a:off x="10191527" y="5409273"/>
            <a:ext cx="4191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>
                        <a14:foregroundMark x1="25000" y1="27500" x2="25000" y2="27500"/>
                        <a14:foregroundMark x1="52778" y1="27500" x2="52778" y2="27500"/>
                        <a14:foregroundMark x1="80556" y1="42500" x2="80556" y2="42500"/>
                        <a14:foregroundMark x1="83333" y1="37500" x2="83333" y2="37500"/>
                        <a14:foregroundMark x1="83333" y1="45000" x2="83333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374">
            <a:off x="10974306" y="5684611"/>
            <a:ext cx="341630" cy="37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5789" y1="31250" x2="15789" y2="31250"/>
                        <a14:foregroundMark x1="35088" y1="23438" x2="35088" y2="23438"/>
                        <a14:foregroundMark x1="71930" y1="37500" x2="71930" y2="37500"/>
                        <a14:foregroundMark x1="80702" y1="67188" x2="80702" y2="6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6351">
            <a:off x="10610753" y="5146386"/>
            <a:ext cx="5429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9690">
            <a:off x="10521927" y="5789762"/>
            <a:ext cx="438785" cy="438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5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7904" y="2282518"/>
            <a:ext cx="9287686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40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Keeping </a:t>
            </a:r>
            <a:r>
              <a:rPr lang="en-US" altLang="zh-HK" sz="4000" b="1" kern="1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 pet is a </a:t>
            </a:r>
            <a:r>
              <a:rPr lang="en-US" altLang="zh-HK" sz="4000" b="1" kern="100" dirty="0">
                <a:solidFill>
                  <a:schemeClr val="accent6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lifetime decision </a:t>
            </a:r>
            <a:r>
              <a:rPr lang="en-US" altLang="zh-HK" sz="4000" b="1" kern="1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and </a:t>
            </a:r>
            <a:r>
              <a:rPr lang="en-US" altLang="zh-HK" sz="4000" b="1" kern="100" dirty="0">
                <a:solidFill>
                  <a:schemeClr val="accent6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commitment</a:t>
            </a:r>
            <a:r>
              <a:rPr lang="en-US" altLang="zh-HK" sz="40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! </a:t>
            </a:r>
          </a:p>
          <a:p>
            <a:pPr>
              <a:spcAft>
                <a:spcPts val="0"/>
              </a:spcAft>
            </a:pPr>
            <a:r>
              <a:rPr lang="en-US" altLang="zh-TW" sz="40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Stop and </a:t>
            </a:r>
            <a:r>
              <a:rPr lang="en-US" altLang="zh-TW" sz="4000" b="1" kern="100" dirty="0" smtClean="0">
                <a:solidFill>
                  <a:schemeClr val="accent6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think twice </a:t>
            </a:r>
            <a:r>
              <a:rPr lang="en-US" altLang="zh-TW" sz="40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before it.</a:t>
            </a:r>
            <a:r>
              <a:rPr lang="en-US" altLang="zh-HK" sz="40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endParaRPr lang="zh-TW" altLang="zh-HK" sz="4000" b="1" kern="100" dirty="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776">
            <a:off x="9039226" y="4562475"/>
            <a:ext cx="2324100" cy="1989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1463" cy="4601183"/>
          </a:xfrm>
        </p:spPr>
        <p:txBody>
          <a:bodyPr>
            <a:normAutofit/>
          </a:bodyPr>
          <a:lstStyle/>
          <a:p>
            <a:r>
              <a:rPr lang="en-US" altLang="zh-HK" sz="2800" dirty="0" smtClean="0"/>
              <a:t>Acknowledgements</a:t>
            </a:r>
            <a:endParaRPr lang="zh-HK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548316" y="395223"/>
            <a:ext cx="818803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sz="2400" dirty="0" smtClean="0"/>
              <a:t>1. Information </a:t>
            </a:r>
            <a:r>
              <a:rPr lang="en-US" altLang="zh-HK" sz="2400" dirty="0"/>
              <a:t>and images/pictures in this set of worksheets are taken from the following book published by Word Scientist.org:</a:t>
            </a:r>
            <a:endParaRPr lang="zh-TW" altLang="zh-HK" sz="2400" dirty="0"/>
          </a:p>
          <a:p>
            <a:r>
              <a:rPr lang="en-US" altLang="zh-HK" sz="2400" b="1" i="1" dirty="0" err="1"/>
              <a:t>Datiz</a:t>
            </a:r>
            <a:r>
              <a:rPr lang="en-US" altLang="zh-HK" sz="2400" b="1" i="1" dirty="0"/>
              <a:t> and the Whale Shark</a:t>
            </a:r>
            <a:r>
              <a:rPr lang="en-US" altLang="zh-HK" sz="2400" dirty="0"/>
              <a:t> by Kelly Case</a:t>
            </a:r>
            <a:endParaRPr lang="zh-TW" altLang="zh-HK" sz="2400" dirty="0"/>
          </a:p>
          <a:p>
            <a:r>
              <a:rPr lang="en-US" altLang="zh-HK" sz="2400" u="sng" dirty="0"/>
              <a:t>https://data.booksie.org/word-scientists/datiz-and-the-whale-shark-2.pdf</a:t>
            </a:r>
            <a:r>
              <a:rPr lang="en-US" altLang="zh-HK" sz="2400" dirty="0"/>
              <a:t> </a:t>
            </a:r>
            <a:endParaRPr lang="zh-TW" altLang="zh-HK" sz="2400" dirty="0"/>
          </a:p>
          <a:p>
            <a:r>
              <a:rPr lang="en-US" altLang="zh-HK" sz="2400" dirty="0"/>
              <a:t> </a:t>
            </a:r>
            <a:endParaRPr lang="en-US" altLang="zh-HK" sz="2400" dirty="0" smtClean="0"/>
          </a:p>
          <a:p>
            <a:pPr lvl="0"/>
            <a:r>
              <a:rPr lang="en-US" altLang="zh-TW" sz="2400" dirty="0" smtClean="0"/>
              <a:t>2. </a:t>
            </a:r>
            <a:r>
              <a:rPr lang="en-US" altLang="zh-HK" sz="2400" dirty="0"/>
              <a:t>Information on the video about whale sharks is taken from the video clip produced by Free School:</a:t>
            </a:r>
            <a:endParaRPr lang="zh-TW" altLang="zh-HK" sz="2400" dirty="0"/>
          </a:p>
          <a:p>
            <a:r>
              <a:rPr lang="en-US" altLang="zh-HK" sz="2400" b="1" dirty="0"/>
              <a:t>All about Whale Sharks for Children: Whale Shark Video for Kids</a:t>
            </a:r>
            <a:endParaRPr lang="zh-TW" altLang="zh-HK" sz="2400" dirty="0"/>
          </a:p>
          <a:p>
            <a:r>
              <a:rPr lang="en-US" altLang="zh-HK" sz="2400" u="sng" dirty="0"/>
              <a:t>https://</a:t>
            </a:r>
            <a:r>
              <a:rPr lang="en-US" altLang="zh-HK" sz="2400" u="sng" dirty="0" smtClean="0"/>
              <a:t>www.youtube.com/watch?v=jApMS38YR6w</a:t>
            </a:r>
          </a:p>
          <a:p>
            <a:endParaRPr lang="en-US" altLang="zh-TW" sz="2400" u="sng" dirty="0"/>
          </a:p>
          <a:p>
            <a:pPr lvl="0"/>
            <a:r>
              <a:rPr lang="en-US" altLang="zh-TW" sz="2400" dirty="0" smtClean="0"/>
              <a:t>3. </a:t>
            </a:r>
            <a:r>
              <a:rPr lang="en-US" altLang="zh-HK" sz="2400" dirty="0"/>
              <a:t>Information on the video about blast fishing is taken from the video clip produced by </a:t>
            </a:r>
            <a:r>
              <a:rPr lang="en-US" altLang="zh-HK" sz="2400" dirty="0" err="1"/>
              <a:t>robbielab</a:t>
            </a:r>
            <a:r>
              <a:rPr lang="en-US" altLang="zh-HK" sz="2400" dirty="0"/>
              <a:t>:</a:t>
            </a:r>
            <a:endParaRPr lang="zh-TW" altLang="zh-HK" sz="2400" dirty="0"/>
          </a:p>
          <a:p>
            <a:r>
              <a:rPr lang="en-US" altLang="zh-HK" sz="2400" b="1" dirty="0"/>
              <a:t>Blast Fishing Aftermath</a:t>
            </a:r>
            <a:endParaRPr lang="zh-TW" altLang="zh-HK" sz="2400" dirty="0"/>
          </a:p>
          <a:p>
            <a:r>
              <a:rPr lang="en-US" altLang="zh-HK" sz="2400" u="sng" dirty="0"/>
              <a:t>https://</a:t>
            </a:r>
            <a:r>
              <a:rPr lang="en-US" altLang="zh-HK" sz="2400" u="sng" dirty="0" smtClean="0"/>
              <a:t>www.youtube.com/watch?v=aFWK-MSg3fo</a:t>
            </a:r>
          </a:p>
          <a:p>
            <a:endParaRPr lang="zh-TW" altLang="zh-HK" dirty="0"/>
          </a:p>
          <a:p>
            <a:endParaRPr lang="en-US" altLang="zh-HK" sz="2400" dirty="0"/>
          </a:p>
        </p:txBody>
      </p:sp>
    </p:spTree>
    <p:extLst>
      <p:ext uri="{BB962C8B-B14F-4D97-AF65-F5344CB8AC3E}">
        <p14:creationId xmlns:p14="http://schemas.microsoft.com/office/powerpoint/2010/main" val="15091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1463" cy="4601183"/>
          </a:xfrm>
        </p:spPr>
        <p:txBody>
          <a:bodyPr>
            <a:normAutofit/>
          </a:bodyPr>
          <a:lstStyle/>
          <a:p>
            <a:r>
              <a:rPr lang="en-US" altLang="zh-HK" sz="2800" dirty="0" smtClean="0"/>
              <a:t>Acknowledgements</a:t>
            </a:r>
            <a:endParaRPr lang="zh-HK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566498" y="464235"/>
            <a:ext cx="8512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zh-HK" dirty="0"/>
          </a:p>
          <a:p>
            <a:pPr lvl="0"/>
            <a:r>
              <a:rPr lang="en-US" altLang="zh-TW" sz="2400" dirty="0" smtClean="0"/>
              <a:t>4</a:t>
            </a:r>
            <a:r>
              <a:rPr lang="en-US" altLang="zh-HK" sz="2400" dirty="0" smtClean="0"/>
              <a:t>. Information </a:t>
            </a:r>
            <a:r>
              <a:rPr lang="en-US" altLang="zh-HK" sz="2400" dirty="0"/>
              <a:t>on the website of People for the Ethical Treatment of Animals (PETA) </a:t>
            </a:r>
            <a:r>
              <a:rPr lang="en-US" altLang="zh-HK" sz="2400" dirty="0" smtClean="0"/>
              <a:t>is </a:t>
            </a:r>
            <a:r>
              <a:rPr lang="en-US" altLang="zh-HK" sz="2400" dirty="0"/>
              <a:t>adopted in the information search activity to prepare students for the writing task:</a:t>
            </a:r>
            <a:endParaRPr lang="zh-TW" altLang="zh-HK" sz="2400" dirty="0"/>
          </a:p>
          <a:p>
            <a:r>
              <a:rPr lang="en-US" altLang="zh-HK" sz="2400" b="1" dirty="0"/>
              <a:t>Animal Right Issues – Companion Animals – Cruel Practices </a:t>
            </a:r>
            <a:endParaRPr lang="zh-TW" altLang="zh-HK" sz="2400" dirty="0"/>
          </a:p>
          <a:p>
            <a:r>
              <a:rPr lang="en-US" altLang="zh-HK" sz="2400" u="sng" dirty="0"/>
              <a:t>https://www.peta.org/issues/animal-companion-issues/cruel-practices/</a:t>
            </a:r>
            <a:endParaRPr lang="zh-TW" altLang="zh-HK" sz="2400" dirty="0"/>
          </a:p>
          <a:p>
            <a:r>
              <a:rPr lang="en-US" altLang="zh-HK" sz="2400" dirty="0"/>
              <a:t> </a:t>
            </a:r>
            <a:endParaRPr lang="zh-TW" altLang="zh-HK" sz="2400" dirty="0"/>
          </a:p>
          <a:p>
            <a:pPr lvl="0"/>
            <a:r>
              <a:rPr lang="en-US" altLang="zh-TW" sz="2400" dirty="0" smtClean="0"/>
              <a:t>5</a:t>
            </a:r>
            <a:r>
              <a:rPr lang="en-US" altLang="zh-HK" sz="2400" dirty="0" smtClean="0"/>
              <a:t>. The </a:t>
            </a:r>
            <a:r>
              <a:rPr lang="en-US" altLang="zh-HK" sz="2400" dirty="0"/>
              <a:t>website of the Society for the Prevention of Cruelty to Animals (SPCA) Hong </a:t>
            </a:r>
            <a:r>
              <a:rPr lang="en-US" altLang="zh-HK" sz="2400"/>
              <a:t>Kong </a:t>
            </a:r>
            <a:r>
              <a:rPr lang="en-US" altLang="zh-HK" sz="2400" smtClean="0"/>
              <a:t>is </a:t>
            </a:r>
            <a:r>
              <a:rPr lang="en-US" altLang="zh-HK" sz="2400" dirty="0"/>
              <a:t>introduced in the part on individual writing. Students are encouraged to search </a:t>
            </a:r>
            <a:r>
              <a:rPr lang="en-US" altLang="zh-HK" sz="2400" dirty="0" smtClean="0"/>
              <a:t>for information </a:t>
            </a:r>
            <a:r>
              <a:rPr lang="en-US" altLang="zh-HK" sz="2400" dirty="0"/>
              <a:t>on the website to understand the cruelty animals are facing and reflect on what animals would like us to do for them.</a:t>
            </a:r>
            <a:endParaRPr lang="zh-TW" altLang="zh-HK" sz="2400" dirty="0"/>
          </a:p>
          <a:p>
            <a:r>
              <a:rPr lang="en-US" altLang="zh-HK" sz="2400" b="1" dirty="0"/>
              <a:t>What is Animal Welfare?</a:t>
            </a:r>
            <a:endParaRPr lang="zh-TW" altLang="zh-HK" sz="2400" dirty="0"/>
          </a:p>
          <a:p>
            <a:r>
              <a:rPr lang="en-US" altLang="zh-HK" sz="2400" u="sng" dirty="0"/>
              <a:t>https://www.spca.org.hk/en/animal-welfare/what-is-animal-welfare</a:t>
            </a:r>
            <a:endParaRPr lang="zh-TW" altLang="zh-HK" sz="2400" dirty="0"/>
          </a:p>
          <a:p>
            <a:r>
              <a:rPr lang="en-US" altLang="zh-HK" dirty="0"/>
              <a:t> </a:t>
            </a:r>
            <a:endParaRPr lang="zh-TW" altLang="zh-HK" dirty="0"/>
          </a:p>
          <a:p>
            <a:endParaRPr lang="en-US" altLang="zh-HK" sz="2400" dirty="0"/>
          </a:p>
        </p:txBody>
      </p:sp>
    </p:spTree>
    <p:extLst>
      <p:ext uri="{BB962C8B-B14F-4D97-AF65-F5344CB8AC3E}">
        <p14:creationId xmlns:p14="http://schemas.microsoft.com/office/powerpoint/2010/main" val="13068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33148" y="445185"/>
            <a:ext cx="8512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zh-HK" dirty="0"/>
          </a:p>
          <a:p>
            <a:pPr lvl="0"/>
            <a:r>
              <a:rPr lang="en-US" altLang="zh-HK" sz="2400" dirty="0" smtClean="0"/>
              <a:t>6. Information and images/pictures about the things to consider before keeping a pet is taken from the poster produced </a:t>
            </a:r>
            <a:r>
              <a:rPr lang="en-US" altLang="zh-HK" sz="2400" dirty="0"/>
              <a:t>by Agriculture, Fisheries and Conservation </a:t>
            </a:r>
            <a:r>
              <a:rPr lang="en-US" altLang="zh-HK" sz="2400" dirty="0" smtClean="0"/>
              <a:t>Department:</a:t>
            </a:r>
          </a:p>
          <a:p>
            <a:pPr lvl="0"/>
            <a:r>
              <a:rPr lang="en-US" altLang="zh-HK" sz="2400" b="1" dirty="0" smtClean="0"/>
              <a:t>One </a:t>
            </a:r>
            <a:r>
              <a:rPr lang="en-US" altLang="zh-HK" sz="2400" b="1" dirty="0"/>
              <a:t>Precious Life, One Lifetime </a:t>
            </a:r>
            <a:r>
              <a:rPr lang="en-US" altLang="zh-HK" sz="2400" b="1" dirty="0" smtClean="0"/>
              <a:t>Decision</a:t>
            </a:r>
          </a:p>
          <a:p>
            <a:pPr lvl="0"/>
            <a:r>
              <a:rPr lang="en-US" altLang="zh-HK" sz="2400" u="sng" dirty="0"/>
              <a:t>https://</a:t>
            </a:r>
            <a:r>
              <a:rPr lang="en-US" altLang="zh-HK" sz="2400" u="sng" dirty="0" smtClean="0"/>
              <a:t>www.pets.gov.hk/english/publications_and_downloads/files/OnePreciousLife_OneLifetimeDecision_Poster.pdf</a:t>
            </a:r>
            <a:endParaRPr lang="en-US" altLang="zh-HK" sz="2400" u="sng" dirty="0"/>
          </a:p>
          <a:p>
            <a:pPr lvl="0"/>
            <a:endParaRPr lang="en-US" altLang="zh-HK" sz="2400" dirty="0" smtClean="0"/>
          </a:p>
          <a:p>
            <a:pPr lvl="0"/>
            <a:endParaRPr lang="en-US" altLang="zh-HK" sz="2400" dirty="0" smtClean="0"/>
          </a:p>
          <a:p>
            <a:pPr lvl="0"/>
            <a:endParaRPr lang="en-US" altLang="zh-HK" sz="2400" dirty="0"/>
          </a:p>
          <a:p>
            <a:pPr lvl="0"/>
            <a:endParaRPr lang="en-US" altLang="zh-HK" sz="2400" dirty="0" smtClean="0"/>
          </a:p>
        </p:txBody>
      </p:sp>
    </p:spTree>
    <p:extLst>
      <p:ext uri="{BB962C8B-B14F-4D97-AF65-F5344CB8AC3E}">
        <p14:creationId xmlns:p14="http://schemas.microsoft.com/office/powerpoint/2010/main" val="13746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667" y="1534074"/>
            <a:ext cx="2947482" cy="4601183"/>
          </a:xfrm>
        </p:spPr>
        <p:txBody>
          <a:bodyPr/>
          <a:lstStyle/>
          <a:p>
            <a:r>
              <a:rPr lang="en-US" altLang="zh-HK" sz="4000" dirty="0"/>
              <a:t>Pre-reading 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4000" dirty="0"/>
              <a:t>Activity 1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373958" y="-1"/>
            <a:ext cx="818803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whale sharks?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HK" sz="2200" dirty="0"/>
              <a:t>Whale sharks are </a:t>
            </a:r>
            <a:r>
              <a:rPr lang="en-US" altLang="zh-HK" sz="2200" dirty="0" smtClean="0"/>
              <a:t>gentle </a:t>
            </a:r>
            <a:r>
              <a:rPr lang="en-US" altLang="zh-HK" sz="2200" dirty="0"/>
              <a:t>giants of the ocean. They have </a:t>
            </a:r>
            <a:r>
              <a:rPr lang="en-US" altLang="zh-HK" sz="2200" dirty="0" smtClean="0"/>
              <a:t>________ </a:t>
            </a:r>
            <a:r>
              <a:rPr lang="en-US" altLang="zh-HK" sz="2200" dirty="0"/>
              <a:t>spots and their heads are wide and </a:t>
            </a:r>
            <a:r>
              <a:rPr lang="en-US" altLang="zh-HK" sz="2200" dirty="0" smtClean="0"/>
              <a:t>_______. They are not mammals. They </a:t>
            </a:r>
            <a:r>
              <a:rPr lang="en-US" altLang="zh-HK" sz="2200" dirty="0"/>
              <a:t>are the largest shark and </a:t>
            </a:r>
            <a:r>
              <a:rPr lang="en-US" altLang="zh-HK" sz="2200" dirty="0" smtClean="0"/>
              <a:t>_______ </a:t>
            </a:r>
            <a:r>
              <a:rPr lang="en-US" altLang="zh-HK" sz="2200" dirty="0"/>
              <a:t>in the world. </a:t>
            </a:r>
            <a:r>
              <a:rPr lang="en-US" altLang="zh-HK" sz="2200" dirty="0" smtClean="0"/>
              <a:t>They can grow to _______ </a:t>
            </a:r>
            <a:r>
              <a:rPr lang="en-US" altLang="zh-HK" sz="2200" dirty="0" err="1" smtClean="0"/>
              <a:t>metres</a:t>
            </a:r>
            <a:r>
              <a:rPr lang="en-US" altLang="zh-HK" sz="2200" dirty="0" smtClean="0"/>
              <a:t> long. </a:t>
            </a:r>
            <a:r>
              <a:rPr lang="en-US" altLang="zh-TW" sz="2200" dirty="0" smtClean="0"/>
              <a:t>Although </a:t>
            </a:r>
            <a:r>
              <a:rPr lang="en-US" altLang="zh-TW" sz="2200" dirty="0"/>
              <a:t>they are huge, they </a:t>
            </a:r>
            <a:r>
              <a:rPr lang="en-US" altLang="zh-TW" sz="2200" dirty="0" smtClean="0"/>
              <a:t>eat plankton, </a:t>
            </a:r>
            <a:r>
              <a:rPr lang="en-US" altLang="zh-TW" sz="2200" dirty="0"/>
              <a:t>krill and </a:t>
            </a:r>
            <a:r>
              <a:rPr lang="en-US" altLang="zh-TW" sz="2200" dirty="0" smtClean="0"/>
              <a:t>small fish</a:t>
            </a:r>
            <a:r>
              <a:rPr lang="en-US" altLang="zh-TW" sz="2200" dirty="0"/>
              <a:t>. </a:t>
            </a:r>
            <a:r>
              <a:rPr lang="en-US" altLang="zh-TW" sz="2200" dirty="0" smtClean="0"/>
              <a:t>They eat by _____ eating. They swim thousands of miles each year to _______ waters.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200" dirty="0" smtClean="0"/>
              <a:t>They </a:t>
            </a:r>
            <a:r>
              <a:rPr lang="en-US" altLang="zh-TW" sz="2200" dirty="0"/>
              <a:t>are an endangered species because fishermen catch them for </a:t>
            </a:r>
            <a:r>
              <a:rPr lang="en-US" altLang="zh-TW" sz="2200" dirty="0" smtClean="0"/>
              <a:t>_______, </a:t>
            </a:r>
            <a:r>
              <a:rPr lang="en-US" altLang="zh-TW" sz="2200" dirty="0"/>
              <a:t>or they get tangled in fishing </a:t>
            </a:r>
            <a:r>
              <a:rPr lang="en-US" altLang="zh-TW" sz="2200" dirty="0" smtClean="0"/>
              <a:t>________ </a:t>
            </a:r>
            <a:r>
              <a:rPr lang="en-US" altLang="zh-TW" sz="2200" dirty="0"/>
              <a:t>or struck </a:t>
            </a:r>
            <a:r>
              <a:rPr lang="en-US" altLang="zh-TW" sz="2200" dirty="0" smtClean="0"/>
              <a:t>by boats. Increasingly laws are made to _________ them and ban fishing for them, because they are a _________ attraction and people come from all over the __________ to where they are known to be found or to aquariums keeping them. </a:t>
            </a:r>
            <a:endParaRPr lang="en-US" altLang="zh-TW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TW" sz="2400" dirty="0"/>
          </a:p>
        </p:txBody>
      </p:sp>
      <p:sp>
        <p:nvSpPr>
          <p:cNvPr id="14" name="矩形 13"/>
          <p:cNvSpPr/>
          <p:nvPr/>
        </p:nvSpPr>
        <p:spPr>
          <a:xfrm>
            <a:off x="10380632" y="485812"/>
            <a:ext cx="913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white</a:t>
            </a:r>
            <a:endParaRPr lang="zh-HK" alt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8746114" y="1024038"/>
            <a:ext cx="614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flat</a:t>
            </a:r>
            <a:endParaRPr lang="zh-HK" altLang="en-US" sz="2400" b="1" dirty="0"/>
          </a:p>
        </p:txBody>
      </p:sp>
      <p:sp>
        <p:nvSpPr>
          <p:cNvPr id="16" name="矩形 15"/>
          <p:cNvSpPr/>
          <p:nvPr/>
        </p:nvSpPr>
        <p:spPr>
          <a:xfrm>
            <a:off x="9127501" y="1578471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fish</a:t>
            </a:r>
            <a:endParaRPr lang="zh-HK" altLang="en-US" sz="2400" b="1" dirty="0"/>
          </a:p>
        </p:txBody>
      </p:sp>
      <p:sp>
        <p:nvSpPr>
          <p:cNvPr id="17" name="矩形 16"/>
          <p:cNvSpPr/>
          <p:nvPr/>
        </p:nvSpPr>
        <p:spPr>
          <a:xfrm>
            <a:off x="6235501" y="205577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</a:t>
            </a:r>
            <a:endParaRPr lang="zh-HK" altLang="en-US" sz="2400" b="1" dirty="0"/>
          </a:p>
        </p:txBody>
      </p:sp>
      <p:sp>
        <p:nvSpPr>
          <p:cNvPr id="20" name="矩形 19"/>
          <p:cNvSpPr/>
          <p:nvPr/>
        </p:nvSpPr>
        <p:spPr>
          <a:xfrm>
            <a:off x="9834214" y="2517435"/>
            <a:ext cx="801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filter</a:t>
            </a:r>
            <a:endParaRPr lang="zh-HK" altLang="en-US" sz="2400" b="1" dirty="0"/>
          </a:p>
        </p:txBody>
      </p:sp>
      <p:sp>
        <p:nvSpPr>
          <p:cNvPr id="21" name="矩形 20"/>
          <p:cNvSpPr/>
          <p:nvPr/>
        </p:nvSpPr>
        <p:spPr>
          <a:xfrm>
            <a:off x="3913515" y="4042974"/>
            <a:ext cx="773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food</a:t>
            </a:r>
            <a:endParaRPr lang="zh-HK" altLang="en-US" sz="2400" b="1" dirty="0"/>
          </a:p>
        </p:txBody>
      </p:sp>
      <p:pic>
        <p:nvPicPr>
          <p:cNvPr id="22" name="圖片 21" descr="C:\Users\lopikyee\AppData\Local\Microsoft\Windows\INetCache\Content.MSO\1513395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600075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矩形 22"/>
          <p:cNvSpPr/>
          <p:nvPr/>
        </p:nvSpPr>
        <p:spPr>
          <a:xfrm>
            <a:off x="8457344" y="4073766"/>
            <a:ext cx="733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nets</a:t>
            </a:r>
            <a:endParaRPr lang="zh-HK" altLang="en-US" sz="2400" b="1" dirty="0"/>
          </a:p>
        </p:txBody>
      </p:sp>
      <p:sp>
        <p:nvSpPr>
          <p:cNvPr id="26" name="矩形 25"/>
          <p:cNvSpPr/>
          <p:nvPr/>
        </p:nvSpPr>
        <p:spPr>
          <a:xfrm>
            <a:off x="8787006" y="3073807"/>
            <a:ext cx="92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warm</a:t>
            </a:r>
            <a:endParaRPr lang="zh-HK" altLang="en-US" sz="2400" b="1" dirty="0"/>
          </a:p>
        </p:txBody>
      </p:sp>
      <p:sp>
        <p:nvSpPr>
          <p:cNvPr id="27" name="矩形 26"/>
          <p:cNvSpPr/>
          <p:nvPr/>
        </p:nvSpPr>
        <p:spPr>
          <a:xfrm>
            <a:off x="7382190" y="4585463"/>
            <a:ext cx="1114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protect</a:t>
            </a:r>
            <a:endParaRPr lang="zh-HK" altLang="en-US" sz="2400" b="1" dirty="0"/>
          </a:p>
        </p:txBody>
      </p:sp>
      <p:sp>
        <p:nvSpPr>
          <p:cNvPr id="28" name="矩形 27"/>
          <p:cNvSpPr/>
          <p:nvPr/>
        </p:nvSpPr>
        <p:spPr>
          <a:xfrm>
            <a:off x="7022982" y="5115379"/>
            <a:ext cx="103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tourist</a:t>
            </a:r>
            <a:endParaRPr lang="zh-HK" altLang="en-US" sz="2400" b="1" dirty="0"/>
          </a:p>
        </p:txBody>
      </p:sp>
      <p:sp>
        <p:nvSpPr>
          <p:cNvPr id="29" name="矩形 28"/>
          <p:cNvSpPr/>
          <p:nvPr/>
        </p:nvSpPr>
        <p:spPr>
          <a:xfrm>
            <a:off x="5930029" y="5563412"/>
            <a:ext cx="925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world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72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  <p:bldP spid="23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667" y="1534074"/>
            <a:ext cx="2947482" cy="4601183"/>
          </a:xfrm>
        </p:spPr>
        <p:txBody>
          <a:bodyPr/>
          <a:lstStyle/>
          <a:p>
            <a:r>
              <a:rPr lang="en-US" altLang="zh-HK" sz="4000" dirty="0"/>
              <a:t>Pre-reading 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4000" dirty="0"/>
              <a:t>Activity </a:t>
            </a:r>
            <a:r>
              <a:rPr lang="en-US" altLang="zh-TW" sz="4000" dirty="0"/>
              <a:t>2</a:t>
            </a: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648220" y="346332"/>
            <a:ext cx="8188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“blast fishing”?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Blast fishing means people use ___________ such as bombs to kill many fish at </a:t>
            </a:r>
            <a:r>
              <a:rPr lang="en-US" altLang="zh-TW" sz="2400" dirty="0" smtClean="0"/>
              <a:t>one time</a:t>
            </a:r>
            <a:r>
              <a:rPr lang="en-US" altLang="zh-TW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TW" sz="2400" dirty="0"/>
          </a:p>
        </p:txBody>
      </p:sp>
      <p:sp>
        <p:nvSpPr>
          <p:cNvPr id="15" name="矩形 14"/>
          <p:cNvSpPr/>
          <p:nvPr/>
        </p:nvSpPr>
        <p:spPr>
          <a:xfrm>
            <a:off x="8189055" y="946496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</a:rPr>
              <a:t>explosives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71" y="2251494"/>
            <a:ext cx="5659183" cy="42406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48908" y="2150605"/>
            <a:ext cx="6019977" cy="44831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向右箭號 8"/>
          <p:cNvSpPr/>
          <p:nvPr/>
        </p:nvSpPr>
        <p:spPr>
          <a:xfrm rot="1081478">
            <a:off x="4193542" y="2791263"/>
            <a:ext cx="798021" cy="4239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93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667" y="1534074"/>
            <a:ext cx="2947482" cy="4601183"/>
          </a:xfrm>
        </p:spPr>
        <p:txBody>
          <a:bodyPr/>
          <a:lstStyle/>
          <a:p>
            <a:r>
              <a:rPr lang="en-US" altLang="zh-HK" sz="4000" dirty="0"/>
              <a:t>Pre-reading 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4000" dirty="0"/>
              <a:t>Activity </a:t>
            </a:r>
            <a:r>
              <a:rPr lang="en-US" altLang="zh-TW" sz="4000" dirty="0"/>
              <a:t>3</a:t>
            </a: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601669" y="840373"/>
            <a:ext cx="8188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blast fishing affect marine life? Tick its negative impact. </a:t>
            </a:r>
          </a:p>
          <a:p>
            <a:endParaRPr lang="en-US" altLang="zh-TW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48004"/>
              </p:ext>
            </p:extLst>
          </p:nvPr>
        </p:nvGraphicFramePr>
        <p:xfrm>
          <a:off x="3490164" y="2415404"/>
          <a:ext cx="857991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887">
                  <a:extLst>
                    <a:ext uri="{9D8B030D-6E8A-4147-A177-3AD203B41FA5}">
                      <a16:colId xmlns:a16="http://schemas.microsoft.com/office/drawing/2014/main" val="2439086760"/>
                    </a:ext>
                  </a:extLst>
                </a:gridCol>
                <a:gridCol w="7922029">
                  <a:extLst>
                    <a:ext uri="{9D8B030D-6E8A-4147-A177-3AD203B41FA5}">
                      <a16:colId xmlns:a16="http://schemas.microsoft.com/office/drawing/2014/main" val="129108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altLang="zh-HK" sz="1800" b="1" kern="1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TW" sz="1800" b="1" dirty="0">
                          <a:solidFill>
                            <a:schemeClr val="bg1"/>
                          </a:solidFill>
                        </a:rPr>
                        <a:t>(a) Many fish </a:t>
                      </a:r>
                      <a:r>
                        <a:rPr lang="en-US" altLang="zh-TW" sz="1800" b="1">
                          <a:solidFill>
                            <a:schemeClr val="bg1"/>
                          </a:solidFill>
                        </a:rPr>
                        <a:t>species </a:t>
                      </a:r>
                      <a:r>
                        <a:rPr lang="en-US" altLang="zh-TW" sz="1800" b="1" smtClean="0">
                          <a:solidFill>
                            <a:schemeClr val="bg1"/>
                          </a:solidFill>
                        </a:rPr>
                        <a:t>which are </a:t>
                      </a:r>
                      <a:r>
                        <a:rPr lang="en-US" altLang="zh-TW" sz="1800" b="1" dirty="0">
                          <a:solidFill>
                            <a:schemeClr val="bg1"/>
                          </a:solidFill>
                        </a:rPr>
                        <a:t>of no use to the fishermen</a:t>
                      </a:r>
                      <a:r>
                        <a:rPr lang="en-US" altLang="zh-TW" sz="1800" b="1" baseline="0" dirty="0">
                          <a:solidFill>
                            <a:schemeClr val="bg1"/>
                          </a:solidFill>
                        </a:rPr>
                        <a:t> are killed. </a:t>
                      </a:r>
                      <a:endParaRPr lang="zh-HK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8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altLang="zh-HK" sz="1800" b="1" kern="1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HK" sz="1800" b="1" dirty="0">
                          <a:solidFill>
                            <a:schemeClr val="bg1"/>
                          </a:solidFill>
                        </a:rPr>
                        <a:t>(b) Most target</a:t>
                      </a:r>
                      <a:r>
                        <a:rPr lang="en-US" altLang="zh-HK" sz="1800" b="1" baseline="0" dirty="0">
                          <a:solidFill>
                            <a:schemeClr val="bg1"/>
                          </a:solidFill>
                        </a:rPr>
                        <a:t> fish species sink to the seabed where the fishermen can’t reach. </a:t>
                      </a:r>
                      <a:endParaRPr lang="zh-HK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7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altLang="zh-HK" sz="1800" b="1" kern="1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HK" sz="1800" b="1" dirty="0">
                          <a:solidFill>
                            <a:schemeClr val="bg1"/>
                          </a:solidFill>
                        </a:rPr>
                        <a:t>(c) A lot of coral reefs</a:t>
                      </a:r>
                      <a:r>
                        <a:rPr lang="en-US" altLang="zh-HK" sz="1800" b="1" baseline="0" dirty="0">
                          <a:solidFill>
                            <a:schemeClr val="bg1"/>
                          </a:solidFill>
                        </a:rPr>
                        <a:t> are </a:t>
                      </a:r>
                      <a:r>
                        <a:rPr lang="en-US" altLang="zh-HK" sz="1800" b="1" baseline="0" dirty="0" smtClean="0">
                          <a:solidFill>
                            <a:schemeClr val="bg1"/>
                          </a:solidFill>
                        </a:rPr>
                        <a:t>demolished, </a:t>
                      </a:r>
                      <a:r>
                        <a:rPr lang="en-US" altLang="zh-HK" sz="1800" b="1" baseline="0" dirty="0">
                          <a:solidFill>
                            <a:schemeClr val="bg1"/>
                          </a:solidFill>
                        </a:rPr>
                        <a:t>which takes around a century to recover. </a:t>
                      </a:r>
                      <a:endParaRPr lang="zh-HK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2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zh-TW" altLang="zh-HK" sz="1800" b="1" kern="1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HK" sz="1800" b="1" dirty="0">
                          <a:solidFill>
                            <a:schemeClr val="bg1"/>
                          </a:solidFill>
                        </a:rPr>
                        <a:t>(d) All of the above. </a:t>
                      </a:r>
                      <a:endParaRPr lang="zh-HK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09514"/>
                  </a:ext>
                </a:extLst>
              </a:tr>
            </a:tbl>
          </a:graphicData>
        </a:graphic>
      </p:graphicFrame>
      <p:pic>
        <p:nvPicPr>
          <p:cNvPr id="7" name="圖片 6" descr="C:\Users\lopikyee\AppData\Local\Microsoft\Windows\INetCache\Content.MSO\25C99FE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318" y="5273562"/>
            <a:ext cx="861695" cy="8616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3490164" y="4514059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209" y="197367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zh-HK" sz="4000" dirty="0"/>
              <a:t>While-reading activities: 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31" y="336059"/>
            <a:ext cx="8507269" cy="6423467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8693834" y="6274973"/>
            <a:ext cx="34981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/>
              <a:t>Characters and Setting</a:t>
            </a:r>
            <a:endParaRPr lang="zh-HK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80436" y="5072896"/>
            <a:ext cx="13965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Refer to Worksheet p.2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227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466" y="1515448"/>
            <a:ext cx="2947482" cy="4601183"/>
          </a:xfrm>
        </p:spPr>
        <p:txBody>
          <a:bodyPr/>
          <a:lstStyle/>
          <a:p>
            <a:r>
              <a:rPr lang="en-US" altLang="zh-HK" sz="4000" dirty="0"/>
              <a:t>While-reading activities: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493026" y="426016"/>
            <a:ext cx="7413674" cy="2638023"/>
            <a:chOff x="8498323" y="-1223320"/>
            <a:chExt cx="4010350" cy="3841630"/>
          </a:xfrm>
        </p:grpSpPr>
        <p:sp>
          <p:nvSpPr>
            <p:cNvPr id="18" name="圓角矩形 17"/>
            <p:cNvSpPr/>
            <p:nvPr/>
          </p:nvSpPr>
          <p:spPr>
            <a:xfrm>
              <a:off x="8498323" y="-112107"/>
              <a:ext cx="4010350" cy="273041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HK" sz="2800" dirty="0"/>
                <a:t>The main characters were </a:t>
              </a:r>
              <a:r>
                <a:rPr lang="en-US" altLang="zh-HK" sz="2800" dirty="0" smtClean="0"/>
                <a:t>_____and the (talking) _____  _____ (Splash). </a:t>
              </a:r>
              <a:endParaRPr lang="en-US" altLang="zh-HK" sz="28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825618" y="-1223320"/>
              <a:ext cx="3355760" cy="12101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marL="457200" indent="-457200" algn="ctr">
                <a:buAutoNum type="alphaLcParenBoth"/>
              </a:pPr>
              <a:r>
                <a:rPr lang="en-US" altLang="zh-HK" sz="2400" dirty="0"/>
                <a:t>Characters</a:t>
              </a:r>
            </a:p>
            <a:p>
              <a:pPr algn="ctr"/>
              <a:r>
                <a:rPr lang="en-US" altLang="zh-TW" sz="2400" dirty="0"/>
                <a:t>(Who were the characters?)</a:t>
              </a:r>
              <a:endParaRPr lang="zh-HK" altLang="en-US" sz="2400" dirty="0"/>
            </a:p>
          </p:txBody>
        </p:sp>
      </p:grpSp>
      <p:sp>
        <p:nvSpPr>
          <p:cNvPr id="20" name="矩形 19"/>
          <p:cNvSpPr/>
          <p:nvPr/>
        </p:nvSpPr>
        <p:spPr>
          <a:xfrm>
            <a:off x="7750529" y="161491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err="1">
                <a:solidFill>
                  <a:srgbClr val="FF0000"/>
                </a:solidFill>
              </a:rPr>
              <a:t>Datiz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211497" y="2263467"/>
            <a:ext cx="1953903" cy="469745"/>
            <a:chOff x="5211497" y="2263467"/>
            <a:chExt cx="1953903" cy="469745"/>
          </a:xfrm>
        </p:grpSpPr>
        <p:sp>
          <p:nvSpPr>
            <p:cNvPr id="21" name="矩形 20"/>
            <p:cNvSpPr/>
            <p:nvPr/>
          </p:nvSpPr>
          <p:spPr>
            <a:xfrm>
              <a:off x="5211497" y="2263467"/>
              <a:ext cx="1029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sz="2400" b="1" dirty="0" smtClean="0">
                  <a:solidFill>
                    <a:srgbClr val="FF0000"/>
                  </a:solidFill>
                </a:rPr>
                <a:t>Whale</a:t>
              </a:r>
              <a:endParaRPr lang="zh-HK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06483" y="2271547"/>
              <a:ext cx="9589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sz="2400" b="1" dirty="0">
                  <a:solidFill>
                    <a:srgbClr val="FF0000"/>
                  </a:solidFill>
                </a:rPr>
                <a:t>Shark</a:t>
              </a:r>
              <a:endParaRPr lang="zh-HK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585472" y="3596492"/>
            <a:ext cx="8000963" cy="2075028"/>
            <a:chOff x="8524539" y="-1366689"/>
            <a:chExt cx="4010832" cy="3811969"/>
          </a:xfrm>
        </p:grpSpPr>
        <p:sp>
          <p:nvSpPr>
            <p:cNvPr id="27" name="圓角矩形 26"/>
            <p:cNvSpPr/>
            <p:nvPr/>
          </p:nvSpPr>
          <p:spPr>
            <a:xfrm>
              <a:off x="8524539" y="-285136"/>
              <a:ext cx="4010832" cy="273041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HK" sz="2800" dirty="0"/>
                <a:t>The story took place on </a:t>
              </a:r>
              <a:r>
                <a:rPr lang="en-US" altLang="zh-HK" sz="2800" dirty="0" smtClean="0"/>
                <a:t>__________ </a:t>
              </a:r>
              <a:r>
                <a:rPr lang="en-US" altLang="zh-HK" sz="2800" dirty="0"/>
                <a:t>Island. 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8852074" y="-1366689"/>
              <a:ext cx="3411904" cy="14654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(b) Setting </a:t>
              </a:r>
            </a:p>
            <a:p>
              <a:pPr algn="ctr"/>
              <a:r>
                <a:rPr lang="en-US" altLang="zh-TW" sz="2400" dirty="0"/>
                <a:t>(Where did the story take place?)</a:t>
              </a:r>
              <a:endParaRPr lang="zh-HK" altLang="en-US" sz="2400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7585953" y="4711118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err="1" smtClean="0">
                <a:solidFill>
                  <a:srgbClr val="FF0000"/>
                </a:solidFill>
              </a:rPr>
              <a:t>Mantanani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0" name="圖片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59" y="614008"/>
            <a:ext cx="1174931" cy="132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044" y="2263467"/>
            <a:ext cx="1967640" cy="104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97" y="5379496"/>
            <a:ext cx="2355947" cy="1233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4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209" y="197367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zh-HK" sz="4000" dirty="0"/>
              <a:t>While-reading activities: </a:t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77" y="0"/>
            <a:ext cx="8672423" cy="65341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693834" y="6303317"/>
            <a:ext cx="34981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/>
              <a:t>Problem 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0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框架">
    <a:dk1>
      <a:srgbClr val="000000"/>
    </a:dk1>
    <a:lt1>
      <a:srgbClr val="FFFFFF"/>
    </a:lt1>
    <a:dk2>
      <a:srgbClr val="545454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5111</TotalTime>
  <Words>4523</Words>
  <Application>Microsoft Office PowerPoint</Application>
  <PresentationFormat>寬螢幕</PresentationFormat>
  <Paragraphs>643</Paragraphs>
  <Slides>39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0" baseType="lpstr">
      <vt:lpstr>幼圆</vt:lpstr>
      <vt:lpstr>微軟正黑體</vt:lpstr>
      <vt:lpstr>新細明體</vt:lpstr>
      <vt:lpstr>Arial</vt:lpstr>
      <vt:lpstr>Calibri</vt:lpstr>
      <vt:lpstr>Comic Sans MS</vt:lpstr>
      <vt:lpstr>Corbel</vt:lpstr>
      <vt:lpstr>Times New Roman</vt:lpstr>
      <vt:lpstr>Wingdings</vt:lpstr>
      <vt:lpstr>Wingdings 2</vt:lpstr>
      <vt:lpstr>框架</vt:lpstr>
      <vt:lpstr>Datiz and the  Whale Shark</vt:lpstr>
      <vt:lpstr>Learning Objectives:</vt:lpstr>
      <vt:lpstr>Pre-reading activities</vt:lpstr>
      <vt:lpstr>Pre-reading activities:  Activity 1    </vt:lpstr>
      <vt:lpstr>Pre-reading activities:  Activity 2   </vt:lpstr>
      <vt:lpstr>Pre-reading activities:  Activity 3   </vt:lpstr>
      <vt:lpstr>While-reading activities:     </vt:lpstr>
      <vt:lpstr>While-reading activities:   </vt:lpstr>
      <vt:lpstr>While-reading activities:     </vt:lpstr>
      <vt:lpstr>While-reading activities:   </vt:lpstr>
      <vt:lpstr>PowerPoint 簡報</vt:lpstr>
      <vt:lpstr>While-reading activities:   </vt:lpstr>
      <vt:lpstr>PowerPoint 簡報</vt:lpstr>
      <vt:lpstr>While-reading activities:   </vt:lpstr>
      <vt:lpstr>Post-reading activities:   </vt:lpstr>
      <vt:lpstr>Post-reading activities:   </vt:lpstr>
      <vt:lpstr>Post-reading activities:   </vt:lpstr>
      <vt:lpstr>Post-reading activities:   </vt:lpstr>
      <vt:lpstr>Post-reading activities:   </vt:lpstr>
      <vt:lpstr>Post-reading activities:       </vt:lpstr>
      <vt:lpstr>Post-reading activities:       </vt:lpstr>
      <vt:lpstr>Pre-writing   Understand the content and organisation of the diary entry</vt:lpstr>
      <vt:lpstr>Pre-writing   Understand grammar items and language used in the diary entry</vt:lpstr>
      <vt:lpstr>Writing a diary entry  1. Information search</vt:lpstr>
      <vt:lpstr>Writing a diary entry  2. Ideas for shared writing</vt:lpstr>
      <vt:lpstr>Writing a diary entry  2. Ideas for shared writing</vt:lpstr>
      <vt:lpstr>Writing a diary entry  2. Ideas for shared writing</vt:lpstr>
      <vt:lpstr>Writing a diary entry  3. Shared writing</vt:lpstr>
      <vt:lpstr>Writing a diary entry  3. Shared writing</vt:lpstr>
      <vt:lpstr>Writing a diary entry  3. Shared writing</vt:lpstr>
      <vt:lpstr>Writing a diary entry  4. Individual writing</vt:lpstr>
      <vt:lpstr>Writing a diary entry  Self-assessment checklist </vt:lpstr>
      <vt:lpstr>Summary</vt:lpstr>
      <vt:lpstr>Summary</vt:lpstr>
      <vt:lpstr>PowerPoint 簡報</vt:lpstr>
      <vt:lpstr>PowerPoint 簡報</vt:lpstr>
      <vt:lpstr>Acknowledgements</vt:lpstr>
      <vt:lpstr>Acknowledgements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reading on My Hero is You how kids can fight COVID-19!</dc:title>
  <dc:creator>FUNG, Ling Brenda</dc:creator>
  <cp:lastModifiedBy>SHEL, Siu-lun</cp:lastModifiedBy>
  <cp:revision>452</cp:revision>
  <cp:lastPrinted>2021-07-23T01:19:09Z</cp:lastPrinted>
  <dcterms:created xsi:type="dcterms:W3CDTF">2020-06-10T04:12:52Z</dcterms:created>
  <dcterms:modified xsi:type="dcterms:W3CDTF">2021-10-06T06:40:34Z</dcterms:modified>
</cp:coreProperties>
</file>